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handoutMasterIdLst>
    <p:handoutMasterId r:id="rId28"/>
  </p:handoutMasterIdLst>
  <p:sldIdLst>
    <p:sldId id="256" r:id="rId2"/>
    <p:sldId id="260" r:id="rId3"/>
    <p:sldId id="257" r:id="rId4"/>
    <p:sldId id="533" r:id="rId5"/>
    <p:sldId id="534" r:id="rId6"/>
    <p:sldId id="261" r:id="rId7"/>
    <p:sldId id="535" r:id="rId8"/>
    <p:sldId id="521" r:id="rId9"/>
    <p:sldId id="522" r:id="rId10"/>
    <p:sldId id="523" r:id="rId11"/>
    <p:sldId id="524" r:id="rId12"/>
    <p:sldId id="525" r:id="rId13"/>
    <p:sldId id="526" r:id="rId14"/>
    <p:sldId id="527" r:id="rId15"/>
    <p:sldId id="529" r:id="rId16"/>
    <p:sldId id="530" r:id="rId17"/>
    <p:sldId id="531" r:id="rId18"/>
    <p:sldId id="532" r:id="rId19"/>
    <p:sldId id="369" r:id="rId20"/>
    <p:sldId id="422" r:id="rId21"/>
    <p:sldId id="385" r:id="rId22"/>
    <p:sldId id="423" r:id="rId23"/>
    <p:sldId id="262" r:id="rId24"/>
    <p:sldId id="424" r:id="rId25"/>
    <p:sldId id="425"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88026C-49F3-6417-D41C-0E398EB870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C028FABA-6005-3482-9CEA-5F653B25A1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smtClean="0">
                <a:latin typeface="Arial" charset="0"/>
              </a:defRPr>
            </a:lvl1pPr>
          </a:lstStyle>
          <a:p>
            <a:pPr>
              <a:defRPr/>
            </a:pPr>
            <a:fld id="{A1A13DDA-2926-4A55-B6A8-BAFAF82CEA17}" type="datetimeFigureOut">
              <a:rPr lang="en-US"/>
              <a:pPr>
                <a:defRPr/>
              </a:pPr>
              <a:t>4/7/2024</a:t>
            </a:fld>
            <a:endParaRPr lang="en-US"/>
          </a:p>
        </p:txBody>
      </p:sp>
      <p:sp>
        <p:nvSpPr>
          <p:cNvPr id="4" name="Footer Placeholder 3">
            <a:extLst>
              <a:ext uri="{FF2B5EF4-FFF2-40B4-BE49-F238E27FC236}">
                <a16:creationId xmlns:a16="http://schemas.microsoft.com/office/drawing/2014/main" id="{A3FF5943-214A-14E1-D91D-5C8AA6A400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smtClean="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1D7A84F-E2EA-6712-827C-CD087EC867C9}"/>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64D8EAD-D4B3-4801-B905-B49EA68C3BB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C67FD0A-1998-ECD3-A14B-E4081C5F949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9939" name="Rectangle 3">
            <a:extLst>
              <a:ext uri="{FF2B5EF4-FFF2-40B4-BE49-F238E27FC236}">
                <a16:creationId xmlns:a16="http://schemas.microsoft.com/office/drawing/2014/main" id="{9960045B-D12E-6BD8-806D-898CACF2F44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22532" name="Rectangle 4">
            <a:extLst>
              <a:ext uri="{FF2B5EF4-FFF2-40B4-BE49-F238E27FC236}">
                <a16:creationId xmlns:a16="http://schemas.microsoft.com/office/drawing/2014/main" id="{7F2DB495-BB00-1746-ED68-AB45F4D3826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39941" name="Rectangle 5">
            <a:extLst>
              <a:ext uri="{FF2B5EF4-FFF2-40B4-BE49-F238E27FC236}">
                <a16:creationId xmlns:a16="http://schemas.microsoft.com/office/drawing/2014/main" id="{EA190E4C-1D49-EBA4-F952-D563AEA74BA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9942" name="Rectangle 6">
            <a:extLst>
              <a:ext uri="{FF2B5EF4-FFF2-40B4-BE49-F238E27FC236}">
                <a16:creationId xmlns:a16="http://schemas.microsoft.com/office/drawing/2014/main" id="{0FACE30B-1150-FEDE-B7F1-3727C464A40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39943" name="Rectangle 7">
            <a:extLst>
              <a:ext uri="{FF2B5EF4-FFF2-40B4-BE49-F238E27FC236}">
                <a16:creationId xmlns:a16="http://schemas.microsoft.com/office/drawing/2014/main" id="{EA5748DD-9838-EB74-0292-F783CB3C47D6}"/>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3FA6658D-2DC0-468D-A492-6409CF18EBC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D05F77B3-048B-9293-1983-D8188023FE05}"/>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1238F3-26B6-4D5C-B6ED-7922FC75283E}" type="slidenum">
              <a:rPr lang="en-US" altLang="en-US"/>
              <a:pPr>
                <a:spcBef>
                  <a:spcPct val="0"/>
                </a:spcBef>
              </a:pPr>
              <a:t>1</a:t>
            </a:fld>
            <a:endParaRPr lang="en-US" altLang="en-US"/>
          </a:p>
        </p:txBody>
      </p:sp>
      <p:sp>
        <p:nvSpPr>
          <p:cNvPr id="23555" name="Rectangle 2">
            <a:extLst>
              <a:ext uri="{FF2B5EF4-FFF2-40B4-BE49-F238E27FC236}">
                <a16:creationId xmlns:a16="http://schemas.microsoft.com/office/drawing/2014/main" id="{CE5B992D-6005-3F40-85D5-1B0513FC6CBD}"/>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F77EE143-B5FA-28BB-B5BE-271F054C2895}"/>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BF3787B-61AD-419D-9F40-89DA8CB7283A}" type="slidenum">
              <a:rPr lang="en-US" altLang="en-US" smtClean="0"/>
              <a:pPr>
                <a:defRPr/>
              </a:pPr>
              <a:t>4</a:t>
            </a:fld>
            <a:endParaRPr lang="en-US" altLang="en-US" dirty="0"/>
          </a:p>
        </p:txBody>
      </p:sp>
    </p:spTree>
    <p:extLst>
      <p:ext uri="{BB962C8B-B14F-4D97-AF65-F5344CB8AC3E}">
        <p14:creationId xmlns:p14="http://schemas.microsoft.com/office/powerpoint/2010/main" val="195156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34B70E8E-8CF6-0B26-699D-37FD40FC7D71}"/>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2684AC2-8A3C-4AF4-7A06-1ADD8BBF9EE7}"/>
              </a:ext>
            </a:extLst>
          </p:cNvPr>
          <p:cNvSpPr>
            <a:spLocks noChangeShapeType="1"/>
          </p:cNvSpPr>
          <p:nvPr/>
        </p:nvSpPr>
        <p:spPr bwMode="auto">
          <a:xfrm>
            <a:off x="1981200" y="3962400"/>
            <a:ext cx="6511925"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latin typeface="Arial" charset="0"/>
            </a:endParaRPr>
          </a:p>
        </p:txBody>
      </p:sp>
      <p:sp>
        <p:nvSpPr>
          <p:cNvPr id="14338"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143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2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4B6F9D4E-4049-879F-512C-F6241EB02C2E}"/>
              </a:ext>
            </a:extLst>
          </p:cNvPr>
          <p:cNvSpPr>
            <a:spLocks noGrp="1" noChangeArrowheads="1"/>
          </p:cNvSpPr>
          <p:nvPr>
            <p:ph type="dt" sz="half" idx="10"/>
          </p:nvPr>
        </p:nvSpPr>
        <p:spPr/>
        <p:txBody>
          <a:bodyPr/>
          <a:lstStyle>
            <a:lvl1pPr>
              <a:defRPr/>
            </a:lvl1pPr>
          </a:lstStyle>
          <a:p>
            <a:endParaRPr lang="en-US" altLang="en-US"/>
          </a:p>
        </p:txBody>
      </p:sp>
      <p:sp>
        <p:nvSpPr>
          <p:cNvPr id="5" name="Rectangle 5">
            <a:extLst>
              <a:ext uri="{FF2B5EF4-FFF2-40B4-BE49-F238E27FC236}">
                <a16:creationId xmlns:a16="http://schemas.microsoft.com/office/drawing/2014/main" id="{F5A4B9E3-0E03-4E59-5E58-CB684BD1BF93}"/>
              </a:ext>
            </a:extLst>
          </p:cNvPr>
          <p:cNvSpPr>
            <a:spLocks noGrp="1" noChangeArrowheads="1"/>
          </p:cNvSpPr>
          <p:nvPr>
            <p:ph type="ftr" sz="quarter" idx="11"/>
          </p:nvPr>
        </p:nvSpPr>
        <p:spPr>
          <a:xfrm>
            <a:off x="3124200" y="6243638"/>
            <a:ext cx="2895600" cy="457200"/>
          </a:xfrm>
        </p:spPr>
        <p:txBody>
          <a:bodyPr/>
          <a:lstStyle>
            <a:lvl1pPr>
              <a:defRPr/>
            </a:lvl1pPr>
          </a:lstStyle>
          <a:p>
            <a:endParaRPr lang="en-US" altLang="en-US"/>
          </a:p>
        </p:txBody>
      </p:sp>
      <p:sp>
        <p:nvSpPr>
          <p:cNvPr id="6" name="Rectangle 6">
            <a:extLst>
              <a:ext uri="{FF2B5EF4-FFF2-40B4-BE49-F238E27FC236}">
                <a16:creationId xmlns:a16="http://schemas.microsoft.com/office/drawing/2014/main" id="{4502AC3A-FF7B-B6FB-B734-FD534279FB3E}"/>
              </a:ext>
            </a:extLst>
          </p:cNvPr>
          <p:cNvSpPr>
            <a:spLocks noGrp="1" noChangeArrowheads="1"/>
          </p:cNvSpPr>
          <p:nvPr>
            <p:ph type="sldNum" sz="quarter" idx="12"/>
          </p:nvPr>
        </p:nvSpPr>
        <p:spPr/>
        <p:txBody>
          <a:bodyPr/>
          <a:lstStyle>
            <a:lvl1pPr>
              <a:defRPr/>
            </a:lvl1pPr>
          </a:lstStyle>
          <a:p>
            <a:fld id="{F581ABA5-CCF1-4202-8A6C-89E2E6025512}" type="slidenum">
              <a:rPr lang="en-US" altLang="en-US"/>
              <a:pPr/>
              <a:t>‹#›</a:t>
            </a:fld>
            <a:endParaRPr lang="en-US" altLang="en-US"/>
          </a:p>
        </p:txBody>
      </p:sp>
    </p:spTree>
    <p:extLst>
      <p:ext uri="{BB962C8B-B14F-4D97-AF65-F5344CB8AC3E}">
        <p14:creationId xmlns:p14="http://schemas.microsoft.com/office/powerpoint/2010/main" val="4011071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474276B-422A-4225-32CC-1CB656824561}"/>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66E7DDBA-B6AA-E139-7CFB-6D27720BCCD4}"/>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8426EE47-BF9C-7A30-E0DA-43DC3E46868D}"/>
              </a:ext>
            </a:extLst>
          </p:cNvPr>
          <p:cNvSpPr>
            <a:spLocks noGrp="1" noChangeArrowheads="1"/>
          </p:cNvSpPr>
          <p:nvPr>
            <p:ph type="sldNum" sz="quarter" idx="12"/>
          </p:nvPr>
        </p:nvSpPr>
        <p:spPr>
          <a:ln/>
        </p:spPr>
        <p:txBody>
          <a:bodyPr/>
          <a:lstStyle>
            <a:lvl1pPr>
              <a:defRPr/>
            </a:lvl1pPr>
          </a:lstStyle>
          <a:p>
            <a:fld id="{6BF4B035-E211-46B0-8874-EDDDA2153B06}" type="slidenum">
              <a:rPr lang="en-US" altLang="en-US"/>
              <a:pPr/>
              <a:t>‹#›</a:t>
            </a:fld>
            <a:endParaRPr lang="en-US" altLang="en-US"/>
          </a:p>
        </p:txBody>
      </p:sp>
    </p:spTree>
    <p:extLst>
      <p:ext uri="{BB962C8B-B14F-4D97-AF65-F5344CB8AC3E}">
        <p14:creationId xmlns:p14="http://schemas.microsoft.com/office/powerpoint/2010/main" val="4136343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151A54B-B488-54F6-48A2-EAE408ACF486}"/>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1CCF7124-E9B3-686F-874A-BCE269A4D742}"/>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B90C988E-3155-4220-EFAE-55C26FCE030D}"/>
              </a:ext>
            </a:extLst>
          </p:cNvPr>
          <p:cNvSpPr>
            <a:spLocks noGrp="1" noChangeArrowheads="1"/>
          </p:cNvSpPr>
          <p:nvPr>
            <p:ph type="sldNum" sz="quarter" idx="12"/>
          </p:nvPr>
        </p:nvSpPr>
        <p:spPr>
          <a:ln/>
        </p:spPr>
        <p:txBody>
          <a:bodyPr/>
          <a:lstStyle>
            <a:lvl1pPr>
              <a:defRPr/>
            </a:lvl1pPr>
          </a:lstStyle>
          <a:p>
            <a:fld id="{D63D5308-11D6-4DCC-AFD8-B8927C1D7AC2}" type="slidenum">
              <a:rPr lang="en-US" altLang="en-US"/>
              <a:pPr/>
              <a:t>‹#›</a:t>
            </a:fld>
            <a:endParaRPr lang="en-US" altLang="en-US"/>
          </a:p>
        </p:txBody>
      </p:sp>
    </p:spTree>
    <p:extLst>
      <p:ext uri="{BB962C8B-B14F-4D97-AF65-F5344CB8AC3E}">
        <p14:creationId xmlns:p14="http://schemas.microsoft.com/office/powerpoint/2010/main" val="113369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SzPct val="50000"/>
              <a:defRPr/>
            </a:lvl1pPr>
            <a:lvl2pPr>
              <a:buSzPct val="50000"/>
              <a:defRPr/>
            </a:lvl2pPr>
            <a:lvl3pPr>
              <a:buSzPct val="50000"/>
              <a:defRPr/>
            </a:lvl3pPr>
            <a:lvl4pPr>
              <a:buSzPct val="50000"/>
              <a:defRPr/>
            </a:lvl4pPr>
            <a:lvl5pPr>
              <a:buSzPct val="5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9E779561-6AB6-1DE1-C9E2-18DCB4A8F4E2}"/>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04873077-99C9-1584-25E3-F424ABC5B802}"/>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8A6A1319-F585-737D-2F51-6972D0623F05}"/>
              </a:ext>
            </a:extLst>
          </p:cNvPr>
          <p:cNvSpPr>
            <a:spLocks noGrp="1" noChangeArrowheads="1"/>
          </p:cNvSpPr>
          <p:nvPr>
            <p:ph type="sldNum" sz="quarter" idx="12"/>
          </p:nvPr>
        </p:nvSpPr>
        <p:spPr>
          <a:ln/>
        </p:spPr>
        <p:txBody>
          <a:bodyPr/>
          <a:lstStyle>
            <a:lvl1pPr>
              <a:defRPr/>
            </a:lvl1pPr>
          </a:lstStyle>
          <a:p>
            <a:fld id="{2C9AAA2A-A153-45A4-A00F-EBC97213DA0C}" type="slidenum">
              <a:rPr lang="en-US" altLang="en-US"/>
              <a:pPr/>
              <a:t>‹#›</a:t>
            </a:fld>
            <a:endParaRPr lang="en-US" altLang="en-US"/>
          </a:p>
        </p:txBody>
      </p:sp>
    </p:spTree>
    <p:extLst>
      <p:ext uri="{BB962C8B-B14F-4D97-AF65-F5344CB8AC3E}">
        <p14:creationId xmlns:p14="http://schemas.microsoft.com/office/powerpoint/2010/main" val="250432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03D68B0-E168-A9B9-0CC6-107929344867}"/>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44E614D1-BF0B-B34E-19A7-7D51FBE89ED0}"/>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9EAE2BF1-BA96-47B8-CBFE-271CB7847B85}"/>
              </a:ext>
            </a:extLst>
          </p:cNvPr>
          <p:cNvSpPr>
            <a:spLocks noGrp="1" noChangeArrowheads="1"/>
          </p:cNvSpPr>
          <p:nvPr>
            <p:ph type="sldNum" sz="quarter" idx="12"/>
          </p:nvPr>
        </p:nvSpPr>
        <p:spPr>
          <a:ln/>
        </p:spPr>
        <p:txBody>
          <a:bodyPr/>
          <a:lstStyle>
            <a:lvl1pPr>
              <a:defRPr/>
            </a:lvl1pPr>
          </a:lstStyle>
          <a:p>
            <a:fld id="{0F8B4434-0059-439D-8C0D-859C47FD64DB}" type="slidenum">
              <a:rPr lang="en-US" altLang="en-US"/>
              <a:pPr/>
              <a:t>‹#›</a:t>
            </a:fld>
            <a:endParaRPr lang="en-US" altLang="en-US"/>
          </a:p>
        </p:txBody>
      </p:sp>
    </p:spTree>
    <p:extLst>
      <p:ext uri="{BB962C8B-B14F-4D97-AF65-F5344CB8AC3E}">
        <p14:creationId xmlns:p14="http://schemas.microsoft.com/office/powerpoint/2010/main" val="373236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44A6EE8-E8F9-764E-2ECB-50366B914BC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3A0F3E03-1F62-3B95-87E9-BC92421B5FC6}"/>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D9D85E96-DDC0-3C58-146F-F8E9B41C02F5}"/>
              </a:ext>
            </a:extLst>
          </p:cNvPr>
          <p:cNvSpPr>
            <a:spLocks noGrp="1" noChangeArrowheads="1"/>
          </p:cNvSpPr>
          <p:nvPr>
            <p:ph type="sldNum" sz="quarter" idx="12"/>
          </p:nvPr>
        </p:nvSpPr>
        <p:spPr>
          <a:ln/>
        </p:spPr>
        <p:txBody>
          <a:bodyPr/>
          <a:lstStyle>
            <a:lvl1pPr>
              <a:defRPr/>
            </a:lvl1pPr>
          </a:lstStyle>
          <a:p>
            <a:fld id="{AB2EBD7E-3321-49DF-9E65-4DDB769A0545}" type="slidenum">
              <a:rPr lang="en-US" altLang="en-US"/>
              <a:pPr/>
              <a:t>‹#›</a:t>
            </a:fld>
            <a:endParaRPr lang="en-US" altLang="en-US"/>
          </a:p>
        </p:txBody>
      </p:sp>
    </p:spTree>
    <p:extLst>
      <p:ext uri="{BB962C8B-B14F-4D97-AF65-F5344CB8AC3E}">
        <p14:creationId xmlns:p14="http://schemas.microsoft.com/office/powerpoint/2010/main" val="270413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CA72FD4-E91A-D365-FFEE-C60D06DDF0F6}"/>
              </a:ext>
            </a:extLst>
          </p:cNvPr>
          <p:cNvSpPr>
            <a:spLocks noGrp="1" noChangeArrowheads="1"/>
          </p:cNvSpPr>
          <p:nvPr>
            <p:ph type="dt" sz="half" idx="10"/>
          </p:nvPr>
        </p:nvSpPr>
        <p:spPr>
          <a:ln/>
        </p:spPr>
        <p:txBody>
          <a:bodyPr/>
          <a:lstStyle>
            <a:lvl1pPr>
              <a:defRPr/>
            </a:lvl1pPr>
          </a:lstStyle>
          <a:p>
            <a:endParaRPr lang="en-US" altLang="en-US"/>
          </a:p>
        </p:txBody>
      </p:sp>
      <p:sp>
        <p:nvSpPr>
          <p:cNvPr id="8" name="Rectangle 5">
            <a:extLst>
              <a:ext uri="{FF2B5EF4-FFF2-40B4-BE49-F238E27FC236}">
                <a16:creationId xmlns:a16="http://schemas.microsoft.com/office/drawing/2014/main" id="{330A5D48-3EBC-0E3C-0F46-286584CDE24E}"/>
              </a:ext>
            </a:extLst>
          </p:cNvPr>
          <p:cNvSpPr>
            <a:spLocks noGrp="1" noChangeArrowheads="1"/>
          </p:cNvSpPr>
          <p:nvPr>
            <p:ph type="ftr" sz="quarter" idx="11"/>
          </p:nvPr>
        </p:nvSpPr>
        <p:spPr>
          <a:ln/>
        </p:spPr>
        <p:txBody>
          <a:bodyPr/>
          <a:lstStyle>
            <a:lvl1pPr>
              <a:defRPr/>
            </a:lvl1pPr>
          </a:lstStyle>
          <a:p>
            <a:endParaRPr lang="en-US" altLang="en-US"/>
          </a:p>
        </p:txBody>
      </p:sp>
      <p:sp>
        <p:nvSpPr>
          <p:cNvPr id="9" name="Rectangle 6">
            <a:extLst>
              <a:ext uri="{FF2B5EF4-FFF2-40B4-BE49-F238E27FC236}">
                <a16:creationId xmlns:a16="http://schemas.microsoft.com/office/drawing/2014/main" id="{1E773B3D-EA63-FD6C-D028-30F91008771F}"/>
              </a:ext>
            </a:extLst>
          </p:cNvPr>
          <p:cNvSpPr>
            <a:spLocks noGrp="1" noChangeArrowheads="1"/>
          </p:cNvSpPr>
          <p:nvPr>
            <p:ph type="sldNum" sz="quarter" idx="12"/>
          </p:nvPr>
        </p:nvSpPr>
        <p:spPr>
          <a:ln/>
        </p:spPr>
        <p:txBody>
          <a:bodyPr/>
          <a:lstStyle>
            <a:lvl1pPr>
              <a:defRPr/>
            </a:lvl1pPr>
          </a:lstStyle>
          <a:p>
            <a:fld id="{59B0710E-0F8F-4FF1-8034-EB48DB24A8CD}" type="slidenum">
              <a:rPr lang="en-US" altLang="en-US"/>
              <a:pPr/>
              <a:t>‹#›</a:t>
            </a:fld>
            <a:endParaRPr lang="en-US" altLang="en-US"/>
          </a:p>
        </p:txBody>
      </p:sp>
    </p:spTree>
    <p:extLst>
      <p:ext uri="{BB962C8B-B14F-4D97-AF65-F5344CB8AC3E}">
        <p14:creationId xmlns:p14="http://schemas.microsoft.com/office/powerpoint/2010/main" val="2284415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9B34547-1C12-043D-682B-7037CF162845}"/>
              </a:ext>
            </a:extLst>
          </p:cNvPr>
          <p:cNvSpPr>
            <a:spLocks noGrp="1" noChangeArrowheads="1"/>
          </p:cNvSpPr>
          <p:nvPr>
            <p:ph type="dt" sz="half" idx="10"/>
          </p:nvPr>
        </p:nvSpPr>
        <p:spPr>
          <a:ln/>
        </p:spPr>
        <p:txBody>
          <a:bodyPr/>
          <a:lstStyle>
            <a:lvl1pPr>
              <a:defRPr/>
            </a:lvl1pPr>
          </a:lstStyle>
          <a:p>
            <a:endParaRPr lang="en-US" altLang="en-US"/>
          </a:p>
        </p:txBody>
      </p:sp>
      <p:sp>
        <p:nvSpPr>
          <p:cNvPr id="4" name="Rectangle 5">
            <a:extLst>
              <a:ext uri="{FF2B5EF4-FFF2-40B4-BE49-F238E27FC236}">
                <a16:creationId xmlns:a16="http://schemas.microsoft.com/office/drawing/2014/main" id="{5B672571-50CB-765D-1066-E1573EFA482C}"/>
              </a:ext>
            </a:extLst>
          </p:cNvPr>
          <p:cNvSpPr>
            <a:spLocks noGrp="1" noChangeArrowheads="1"/>
          </p:cNvSpPr>
          <p:nvPr>
            <p:ph type="ftr" sz="quarter" idx="11"/>
          </p:nvPr>
        </p:nvSpPr>
        <p:spPr>
          <a:ln/>
        </p:spPr>
        <p:txBody>
          <a:bodyPr/>
          <a:lstStyle>
            <a:lvl1pPr>
              <a:defRPr/>
            </a:lvl1pPr>
          </a:lstStyle>
          <a:p>
            <a:endParaRPr lang="en-US" altLang="en-US"/>
          </a:p>
        </p:txBody>
      </p:sp>
      <p:sp>
        <p:nvSpPr>
          <p:cNvPr id="5" name="Rectangle 6">
            <a:extLst>
              <a:ext uri="{FF2B5EF4-FFF2-40B4-BE49-F238E27FC236}">
                <a16:creationId xmlns:a16="http://schemas.microsoft.com/office/drawing/2014/main" id="{2C0F8360-EC7A-4A48-C08A-2BBFBDB0F61B}"/>
              </a:ext>
            </a:extLst>
          </p:cNvPr>
          <p:cNvSpPr>
            <a:spLocks noGrp="1" noChangeArrowheads="1"/>
          </p:cNvSpPr>
          <p:nvPr>
            <p:ph type="sldNum" sz="quarter" idx="12"/>
          </p:nvPr>
        </p:nvSpPr>
        <p:spPr>
          <a:ln/>
        </p:spPr>
        <p:txBody>
          <a:bodyPr/>
          <a:lstStyle>
            <a:lvl1pPr>
              <a:defRPr/>
            </a:lvl1pPr>
          </a:lstStyle>
          <a:p>
            <a:fld id="{50C5B69E-B1D6-4B79-AED5-41A6B942ECE2}" type="slidenum">
              <a:rPr lang="en-US" altLang="en-US"/>
              <a:pPr/>
              <a:t>‹#›</a:t>
            </a:fld>
            <a:endParaRPr lang="en-US" altLang="en-US"/>
          </a:p>
        </p:txBody>
      </p:sp>
    </p:spTree>
    <p:extLst>
      <p:ext uri="{BB962C8B-B14F-4D97-AF65-F5344CB8AC3E}">
        <p14:creationId xmlns:p14="http://schemas.microsoft.com/office/powerpoint/2010/main" val="250473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B0FE4DE-C9C8-C1D3-7E8F-B0FAD6A6E967}"/>
              </a:ext>
            </a:extLst>
          </p:cNvPr>
          <p:cNvSpPr>
            <a:spLocks noGrp="1" noChangeArrowheads="1"/>
          </p:cNvSpPr>
          <p:nvPr>
            <p:ph type="dt" sz="half" idx="10"/>
          </p:nvPr>
        </p:nvSpPr>
        <p:spPr>
          <a:ln/>
        </p:spPr>
        <p:txBody>
          <a:bodyPr/>
          <a:lstStyle>
            <a:lvl1pPr>
              <a:defRPr/>
            </a:lvl1pPr>
          </a:lstStyle>
          <a:p>
            <a:endParaRPr lang="en-US" altLang="en-US"/>
          </a:p>
        </p:txBody>
      </p:sp>
      <p:sp>
        <p:nvSpPr>
          <p:cNvPr id="3" name="Rectangle 5">
            <a:extLst>
              <a:ext uri="{FF2B5EF4-FFF2-40B4-BE49-F238E27FC236}">
                <a16:creationId xmlns:a16="http://schemas.microsoft.com/office/drawing/2014/main" id="{450D75AC-A380-7D93-4D7B-4B28847D65B1}"/>
              </a:ext>
            </a:extLst>
          </p:cNvPr>
          <p:cNvSpPr>
            <a:spLocks noGrp="1" noChangeArrowheads="1"/>
          </p:cNvSpPr>
          <p:nvPr>
            <p:ph type="ftr" sz="quarter" idx="11"/>
          </p:nvPr>
        </p:nvSpPr>
        <p:spPr>
          <a:ln/>
        </p:spPr>
        <p:txBody>
          <a:bodyPr/>
          <a:lstStyle>
            <a:lvl1pPr>
              <a:defRPr/>
            </a:lvl1pPr>
          </a:lstStyle>
          <a:p>
            <a:endParaRPr lang="en-US" altLang="en-US"/>
          </a:p>
        </p:txBody>
      </p:sp>
      <p:sp>
        <p:nvSpPr>
          <p:cNvPr id="4" name="Rectangle 6">
            <a:extLst>
              <a:ext uri="{FF2B5EF4-FFF2-40B4-BE49-F238E27FC236}">
                <a16:creationId xmlns:a16="http://schemas.microsoft.com/office/drawing/2014/main" id="{6A1E6735-226C-70D5-8DAF-5748C2AD3741}"/>
              </a:ext>
            </a:extLst>
          </p:cNvPr>
          <p:cNvSpPr>
            <a:spLocks noGrp="1" noChangeArrowheads="1"/>
          </p:cNvSpPr>
          <p:nvPr>
            <p:ph type="sldNum" sz="quarter" idx="12"/>
          </p:nvPr>
        </p:nvSpPr>
        <p:spPr>
          <a:ln/>
        </p:spPr>
        <p:txBody>
          <a:bodyPr/>
          <a:lstStyle>
            <a:lvl1pPr>
              <a:defRPr/>
            </a:lvl1pPr>
          </a:lstStyle>
          <a:p>
            <a:fld id="{48BF0765-733B-4123-A2B2-EFA48019EA89}" type="slidenum">
              <a:rPr lang="en-US" altLang="en-US"/>
              <a:pPr/>
              <a:t>‹#›</a:t>
            </a:fld>
            <a:endParaRPr lang="en-US" altLang="en-US"/>
          </a:p>
        </p:txBody>
      </p:sp>
    </p:spTree>
    <p:extLst>
      <p:ext uri="{BB962C8B-B14F-4D97-AF65-F5344CB8AC3E}">
        <p14:creationId xmlns:p14="http://schemas.microsoft.com/office/powerpoint/2010/main" val="179580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6F28195-769A-C47F-AD06-1283CA8005B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D08E1AE0-4DB9-9F0D-6097-2E0E4CE87DD6}"/>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57F7BF2D-0644-BED5-1566-D4A663D73EAE}"/>
              </a:ext>
            </a:extLst>
          </p:cNvPr>
          <p:cNvSpPr>
            <a:spLocks noGrp="1" noChangeArrowheads="1"/>
          </p:cNvSpPr>
          <p:nvPr>
            <p:ph type="sldNum" sz="quarter" idx="12"/>
          </p:nvPr>
        </p:nvSpPr>
        <p:spPr>
          <a:ln/>
        </p:spPr>
        <p:txBody>
          <a:bodyPr/>
          <a:lstStyle>
            <a:lvl1pPr>
              <a:defRPr/>
            </a:lvl1pPr>
          </a:lstStyle>
          <a:p>
            <a:fld id="{115341BF-3667-4B18-A5FF-DA48DE820FF5}" type="slidenum">
              <a:rPr lang="en-US" altLang="en-US"/>
              <a:pPr/>
              <a:t>‹#›</a:t>
            </a:fld>
            <a:endParaRPr lang="en-US" altLang="en-US"/>
          </a:p>
        </p:txBody>
      </p:sp>
    </p:spTree>
    <p:extLst>
      <p:ext uri="{BB962C8B-B14F-4D97-AF65-F5344CB8AC3E}">
        <p14:creationId xmlns:p14="http://schemas.microsoft.com/office/powerpoint/2010/main" val="2467867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F8B5EA2-48D0-49BC-CDD3-AB45A2A443F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69206694-2434-D0AA-9E0E-FA6FAC24585C}"/>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31791828-A686-6FC6-4563-A8B837A9B97F}"/>
              </a:ext>
            </a:extLst>
          </p:cNvPr>
          <p:cNvSpPr>
            <a:spLocks noGrp="1" noChangeArrowheads="1"/>
          </p:cNvSpPr>
          <p:nvPr>
            <p:ph type="sldNum" sz="quarter" idx="12"/>
          </p:nvPr>
        </p:nvSpPr>
        <p:spPr>
          <a:ln/>
        </p:spPr>
        <p:txBody>
          <a:bodyPr/>
          <a:lstStyle>
            <a:lvl1pPr>
              <a:defRPr/>
            </a:lvl1pPr>
          </a:lstStyle>
          <a:p>
            <a:fld id="{3091F863-1A78-4470-9B9E-AC301ED24F80}" type="slidenum">
              <a:rPr lang="en-US" altLang="en-US"/>
              <a:pPr/>
              <a:t>‹#›</a:t>
            </a:fld>
            <a:endParaRPr lang="en-US" altLang="en-US"/>
          </a:p>
        </p:txBody>
      </p:sp>
    </p:spTree>
    <p:extLst>
      <p:ext uri="{BB962C8B-B14F-4D97-AF65-F5344CB8AC3E}">
        <p14:creationId xmlns:p14="http://schemas.microsoft.com/office/powerpoint/2010/main" val="283083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6BC4081-6B14-8AB8-0F17-FC123BAF3E2A}"/>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F92F85F-E7C1-A5FD-3655-26979E2E1B30}"/>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316" name="Rectangle 4">
            <a:extLst>
              <a:ext uri="{FF2B5EF4-FFF2-40B4-BE49-F238E27FC236}">
                <a16:creationId xmlns:a16="http://schemas.microsoft.com/office/drawing/2014/main" id="{81948851-F03A-3C24-3A1C-EFA265565C4D}"/>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Garamond" panose="02020404030301010803" pitchFamily="18" charset="0"/>
              </a:defRPr>
            </a:lvl1pPr>
          </a:lstStyle>
          <a:p>
            <a:endParaRPr lang="en-US" altLang="en-US"/>
          </a:p>
        </p:txBody>
      </p:sp>
      <p:sp>
        <p:nvSpPr>
          <p:cNvPr id="13317" name="Rectangle 5">
            <a:extLst>
              <a:ext uri="{FF2B5EF4-FFF2-40B4-BE49-F238E27FC236}">
                <a16:creationId xmlns:a16="http://schemas.microsoft.com/office/drawing/2014/main" id="{82AA118D-A5FC-F7EB-445B-E4F245FCB69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Garamond" panose="02020404030301010803" pitchFamily="18" charset="0"/>
              </a:defRPr>
            </a:lvl1pPr>
          </a:lstStyle>
          <a:p>
            <a:endParaRPr lang="en-US" altLang="en-US"/>
          </a:p>
        </p:txBody>
      </p:sp>
      <p:sp>
        <p:nvSpPr>
          <p:cNvPr id="13318" name="Rectangle 6">
            <a:extLst>
              <a:ext uri="{FF2B5EF4-FFF2-40B4-BE49-F238E27FC236}">
                <a16:creationId xmlns:a16="http://schemas.microsoft.com/office/drawing/2014/main" id="{044FCCE5-0AE8-B0FC-0638-93DFFE2D3127}"/>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fld id="{28B861D2-A0E7-43B3-812D-205B36A6A728}" type="slidenum">
              <a:rPr lang="en-US" altLang="en-US"/>
              <a:pPr/>
              <a:t>‹#›</a:t>
            </a:fld>
            <a:endParaRPr lang="en-US" altLang="en-US"/>
          </a:p>
        </p:txBody>
      </p:sp>
      <p:sp>
        <p:nvSpPr>
          <p:cNvPr id="1031" name="Freeform 7">
            <a:extLst>
              <a:ext uri="{FF2B5EF4-FFF2-40B4-BE49-F238E27FC236}">
                <a16:creationId xmlns:a16="http://schemas.microsoft.com/office/drawing/2014/main" id="{821BC818-6EEA-5927-436D-9E8D2B1DF7F8}"/>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CD40406-D573-B064-1D1D-C6AE9819CB91}"/>
              </a:ext>
            </a:extLst>
          </p:cNvPr>
          <p:cNvSpPr>
            <a:spLocks noGrp="1" noChangeArrowheads="1"/>
          </p:cNvSpPr>
          <p:nvPr>
            <p:ph type="ctrTitle"/>
          </p:nvPr>
        </p:nvSpPr>
        <p:spPr>
          <a:extLst>
            <a:ext uri="{FAA26D3D-D897-4be2-8F04-BA451C77F1D7}">
              <ma14:placeholderFlag xmlns:ma14="http://schemas.microsoft.com/office/mac/drawingml/2011/main" xmlns="" val="1"/>
            </a:ext>
          </a:extLst>
        </p:spPr>
        <p:txBody>
          <a:bodyPr/>
          <a:lstStyle/>
          <a:p>
            <a:pPr eaLnBrk="1" hangingPunct="1">
              <a:defRPr/>
            </a:pPr>
            <a:r>
              <a:rPr lang="en-US" altLang="en-US" dirty="0"/>
              <a:t>Reasonableness and Statutes</a:t>
            </a:r>
          </a:p>
        </p:txBody>
      </p:sp>
      <p:sp>
        <p:nvSpPr>
          <p:cNvPr id="3075" name="Rectangle 3">
            <a:extLst>
              <a:ext uri="{FF2B5EF4-FFF2-40B4-BE49-F238E27FC236}">
                <a16:creationId xmlns:a16="http://schemas.microsoft.com/office/drawing/2014/main" id="{23EE7562-7AFA-8B6C-A976-6059D945B5C4}"/>
              </a:ext>
            </a:extLst>
          </p:cNvPr>
          <p:cNvSpPr>
            <a:spLocks noGrp="1" noChangeArrowheads="1"/>
          </p:cNvSpPr>
          <p:nvPr>
            <p:ph type="subTitle" idx="1"/>
          </p:nvPr>
        </p:nvSpPr>
        <p:spPr>
          <a:extLst>
            <a:ext uri="{FAA26D3D-D897-4be2-8F04-BA451C77F1D7}">
              <ma14:placeholderFlag xmlns:ma14="http://schemas.microsoft.com/office/mac/drawingml/2011/main" xmlns="" val="1"/>
            </a:ext>
          </a:extLst>
        </p:spPr>
        <p:txBody>
          <a:bodyPr/>
          <a:lstStyle/>
          <a:p>
            <a:pPr eaLnBrk="1" hangingPunct="1">
              <a:buFont typeface="Wingdings" charset="2"/>
              <a:buNone/>
              <a:defRPr/>
            </a:pPr>
            <a:endParaRPr lang="en-US" altLang="en-US" dirty="0"/>
          </a:p>
          <a:p>
            <a:pPr eaLnBrk="1" hangingPunct="1">
              <a:buFont typeface="Wingdings" charset="2"/>
              <a:buNone/>
              <a:defRPr/>
            </a:pPr>
            <a:r>
              <a:rPr lang="en-US" altLang="en-US" dirty="0"/>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BE592-4BFB-1256-BDB0-E07B913C5BA9}"/>
              </a:ext>
            </a:extLst>
          </p:cNvPr>
          <p:cNvSpPr>
            <a:spLocks noGrp="1"/>
          </p:cNvSpPr>
          <p:nvPr>
            <p:ph type="title"/>
          </p:nvPr>
        </p:nvSpPr>
        <p:spPr/>
        <p:txBody>
          <a:bodyPr/>
          <a:lstStyle/>
          <a:p>
            <a:r>
              <a:rPr lang="en-US" dirty="0"/>
              <a:t>What Is The Required Level Of Care In </a:t>
            </a:r>
            <a:r>
              <a:rPr lang="en-US" i="1" dirty="0"/>
              <a:t>Kline</a:t>
            </a:r>
            <a:r>
              <a:rPr lang="en-US" dirty="0"/>
              <a:t>?</a:t>
            </a:r>
          </a:p>
        </p:txBody>
      </p:sp>
      <p:sp>
        <p:nvSpPr>
          <p:cNvPr id="3" name="Content Placeholder 2">
            <a:extLst>
              <a:ext uri="{FF2B5EF4-FFF2-40B4-BE49-F238E27FC236}">
                <a16:creationId xmlns:a16="http://schemas.microsoft.com/office/drawing/2014/main" id="{3AA894FA-008C-C96C-EC9E-579852669010}"/>
              </a:ext>
            </a:extLst>
          </p:cNvPr>
          <p:cNvSpPr>
            <a:spLocks noGrp="1"/>
          </p:cNvSpPr>
          <p:nvPr>
            <p:ph idx="1"/>
          </p:nvPr>
        </p:nvSpPr>
        <p:spPr/>
        <p:txBody>
          <a:bodyPr/>
          <a:lstStyle/>
          <a:p>
            <a:r>
              <a:rPr lang="en-US" dirty="0"/>
              <a:t>The landlord in Kline underinvested in security. How should a landlord decide how much to invest? </a:t>
            </a:r>
          </a:p>
          <a:p>
            <a:r>
              <a:rPr lang="en-US" dirty="0"/>
              <a:t>Our answer is that they should decide in a way analogous to the way you decided whether to go the Brazilian or Mediterranean restaurant. </a:t>
            </a:r>
          </a:p>
          <a:p>
            <a:r>
              <a:rPr lang="en-US" dirty="0"/>
              <a:t>Imagine a landlord Alissa deciding how much to invest to upgrade her current defenses. </a:t>
            </a:r>
          </a:p>
        </p:txBody>
      </p:sp>
    </p:spTree>
    <p:extLst>
      <p:ext uri="{BB962C8B-B14F-4D97-AF65-F5344CB8AC3E}">
        <p14:creationId xmlns:p14="http://schemas.microsoft.com/office/powerpoint/2010/main" val="29105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E16E-2F17-6D89-30E6-2240EDD6FE66}"/>
              </a:ext>
            </a:extLst>
          </p:cNvPr>
          <p:cNvSpPr>
            <a:spLocks noGrp="1"/>
          </p:cNvSpPr>
          <p:nvPr>
            <p:ph type="title"/>
          </p:nvPr>
        </p:nvSpPr>
        <p:spPr/>
        <p:txBody>
          <a:bodyPr/>
          <a:lstStyle/>
          <a:p>
            <a:r>
              <a:rPr lang="en-US" sz="3164" dirty="0"/>
              <a:t>Expected Harm From Current Defenses</a:t>
            </a:r>
            <a:endParaRPr lang="en-US" dirty="0"/>
          </a:p>
        </p:txBody>
      </p:sp>
      <p:sp>
        <p:nvSpPr>
          <p:cNvPr id="3" name="Content Placeholder 2">
            <a:extLst>
              <a:ext uri="{FF2B5EF4-FFF2-40B4-BE49-F238E27FC236}">
                <a16:creationId xmlns:a16="http://schemas.microsoft.com/office/drawing/2014/main" id="{39EE91C6-484E-0CC9-830E-680C37346F3F}"/>
              </a:ext>
            </a:extLst>
          </p:cNvPr>
          <p:cNvSpPr>
            <a:spLocks noGrp="1"/>
          </p:cNvSpPr>
          <p:nvPr>
            <p:ph idx="1"/>
          </p:nvPr>
        </p:nvSpPr>
        <p:spPr/>
        <p:txBody>
          <a:bodyPr/>
          <a:lstStyle/>
          <a:p>
            <a:r>
              <a:rPr lang="en-US" dirty="0"/>
              <a:t>Assume that she knows </a:t>
            </a:r>
          </a:p>
          <a:p>
            <a:pPr lvl="1"/>
            <a:r>
              <a:rPr lang="en-US" dirty="0"/>
              <a:t>the probability for months of different types of attacks in the common areas given her current defenses, and </a:t>
            </a:r>
          </a:p>
          <a:p>
            <a:pPr lvl="1"/>
            <a:r>
              <a:rPr lang="en-US" dirty="0"/>
              <a:t>the amount of harm each type of attack causes. </a:t>
            </a:r>
          </a:p>
          <a:p>
            <a:r>
              <a:rPr lang="en-US" dirty="0"/>
              <a:t>That allows her to determine the expected harm from attacks given her current defenses:</a:t>
            </a:r>
          </a:p>
          <a:p>
            <a:pPr lvl="1"/>
            <a:r>
              <a:rPr lang="en-US" sz="2109" dirty="0"/>
              <a:t>Expected harm from current defenses = harm from attacks taking probability into account.</a:t>
            </a:r>
          </a:p>
        </p:txBody>
      </p:sp>
    </p:spTree>
    <p:extLst>
      <p:ext uri="{BB962C8B-B14F-4D97-AF65-F5344CB8AC3E}">
        <p14:creationId xmlns:p14="http://schemas.microsoft.com/office/powerpoint/2010/main" val="2656494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B954-B055-9976-4C3B-76A0B1460FC9}"/>
              </a:ext>
            </a:extLst>
          </p:cNvPr>
          <p:cNvSpPr>
            <a:spLocks noGrp="1"/>
          </p:cNvSpPr>
          <p:nvPr>
            <p:ph type="title"/>
          </p:nvPr>
        </p:nvSpPr>
        <p:spPr/>
        <p:txBody>
          <a:bodyPr/>
          <a:lstStyle/>
          <a:p>
            <a:r>
              <a:rPr lang="en-US" dirty="0"/>
              <a:t>Reduced Expected Harm From Current Defenses</a:t>
            </a:r>
          </a:p>
        </p:txBody>
      </p:sp>
      <p:sp>
        <p:nvSpPr>
          <p:cNvPr id="3" name="Content Placeholder 2">
            <a:extLst>
              <a:ext uri="{FF2B5EF4-FFF2-40B4-BE49-F238E27FC236}">
                <a16:creationId xmlns:a16="http://schemas.microsoft.com/office/drawing/2014/main" id="{BEBBA4CE-E0B2-D5DB-980F-F7EE71D4F5A7}"/>
              </a:ext>
            </a:extLst>
          </p:cNvPr>
          <p:cNvSpPr>
            <a:spLocks noGrp="1"/>
          </p:cNvSpPr>
          <p:nvPr>
            <p:ph idx="1"/>
          </p:nvPr>
        </p:nvSpPr>
        <p:spPr>
          <a:xfrm>
            <a:off x="457647" y="1920491"/>
            <a:ext cx="8228707" cy="3397922"/>
          </a:xfrm>
        </p:spPr>
        <p:txBody>
          <a:bodyPr/>
          <a:lstStyle/>
          <a:p>
            <a:r>
              <a:rPr lang="en-US" dirty="0"/>
              <a:t>Next assume she knows the various possible improvements in defense available. </a:t>
            </a:r>
          </a:p>
          <a:p>
            <a:pPr lvl="1"/>
            <a:r>
              <a:rPr lang="en-US" dirty="0"/>
              <a:t>The improvements do not ensure that there will never be an attack in the common areas, but they reduce the probability of an attack.</a:t>
            </a:r>
          </a:p>
          <a:p>
            <a:r>
              <a:rPr lang="en-US" dirty="0"/>
              <a:t>For any improvement, assume Alissa knows the new, reduced probability of attacks. </a:t>
            </a:r>
          </a:p>
          <a:p>
            <a:r>
              <a:rPr lang="en-US" dirty="0"/>
              <a:t>Then she can determine the reduction in expected harm from adopting an improvement: </a:t>
            </a:r>
          </a:p>
          <a:p>
            <a:pPr lvl="1"/>
            <a:r>
              <a:rPr lang="en-US" sz="2109" dirty="0"/>
              <a:t>reduced expected harm from current defenses = harm from attacks taking reduced probability into account.</a:t>
            </a:r>
          </a:p>
        </p:txBody>
      </p:sp>
    </p:spTree>
    <p:extLst>
      <p:ext uri="{BB962C8B-B14F-4D97-AF65-F5344CB8AC3E}">
        <p14:creationId xmlns:p14="http://schemas.microsoft.com/office/powerpoint/2010/main" val="1694795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DF149-3AB4-3BD0-B3B8-5964836EE054}"/>
              </a:ext>
            </a:extLst>
          </p:cNvPr>
          <p:cNvSpPr>
            <a:spLocks noGrp="1"/>
          </p:cNvSpPr>
          <p:nvPr>
            <p:ph type="title"/>
          </p:nvPr>
        </p:nvSpPr>
        <p:spPr/>
        <p:txBody>
          <a:bodyPr/>
          <a:lstStyle/>
          <a:p>
            <a:r>
              <a:rPr lang="en-US" dirty="0"/>
              <a:t>Knowledge Of Costs</a:t>
            </a:r>
          </a:p>
        </p:txBody>
      </p:sp>
      <p:sp>
        <p:nvSpPr>
          <p:cNvPr id="3" name="Content Placeholder 2">
            <a:extLst>
              <a:ext uri="{FF2B5EF4-FFF2-40B4-BE49-F238E27FC236}">
                <a16:creationId xmlns:a16="http://schemas.microsoft.com/office/drawing/2014/main" id="{480D36AB-3D95-5A58-B053-DE8DE66DE076}"/>
              </a:ext>
            </a:extLst>
          </p:cNvPr>
          <p:cNvSpPr>
            <a:spLocks noGrp="1"/>
          </p:cNvSpPr>
          <p:nvPr>
            <p:ph idx="1"/>
          </p:nvPr>
        </p:nvSpPr>
        <p:spPr/>
        <p:txBody>
          <a:bodyPr/>
          <a:lstStyle/>
          <a:p>
            <a:r>
              <a:rPr lang="en-US" dirty="0"/>
              <a:t>Finally, assume Alice knows how much the various possible improvements cost. </a:t>
            </a:r>
          </a:p>
          <a:p>
            <a:pPr lvl="1"/>
            <a:r>
              <a:rPr lang="en-US" dirty="0"/>
              <a:t>Costs here include not just Alissa’s time, effort, and money, but also the costs to tenants, such as increased rent as Alissa passes her increased costs on to her tenants and a loss of privacy from increased security surveillance from security personal and video cameras. </a:t>
            </a:r>
          </a:p>
          <a:p>
            <a:r>
              <a:rPr lang="en-US" dirty="0"/>
              <a:t>Then we have an answer to how much she should invest in security. </a:t>
            </a:r>
          </a:p>
        </p:txBody>
      </p:sp>
    </p:spTree>
    <p:extLst>
      <p:ext uri="{BB962C8B-B14F-4D97-AF65-F5344CB8AC3E}">
        <p14:creationId xmlns:p14="http://schemas.microsoft.com/office/powerpoint/2010/main" val="2994466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F0C43-3FA8-4D32-2795-2C9409580231}"/>
              </a:ext>
            </a:extLst>
          </p:cNvPr>
          <p:cNvSpPr>
            <a:spLocks noGrp="1"/>
          </p:cNvSpPr>
          <p:nvPr>
            <p:ph type="title"/>
          </p:nvPr>
        </p:nvSpPr>
        <p:spPr/>
        <p:txBody>
          <a:bodyPr/>
          <a:lstStyle/>
          <a:p>
            <a:r>
              <a:rPr lang="en-US" dirty="0"/>
              <a:t>The Right Level of Investment</a:t>
            </a:r>
          </a:p>
        </p:txBody>
      </p:sp>
      <p:sp>
        <p:nvSpPr>
          <p:cNvPr id="3" name="Content Placeholder 2">
            <a:extLst>
              <a:ext uri="{FF2B5EF4-FFF2-40B4-BE49-F238E27FC236}">
                <a16:creationId xmlns:a16="http://schemas.microsoft.com/office/drawing/2014/main" id="{80E58AAF-718D-BC1C-EE49-8A2A33242E90}"/>
              </a:ext>
            </a:extLst>
          </p:cNvPr>
          <p:cNvSpPr>
            <a:spLocks noGrp="1"/>
          </p:cNvSpPr>
          <p:nvPr>
            <p:ph idx="1"/>
          </p:nvPr>
        </p:nvSpPr>
        <p:spPr/>
        <p:txBody>
          <a:bodyPr/>
          <a:lstStyle/>
          <a:p>
            <a:r>
              <a:rPr lang="en-US" dirty="0"/>
              <a:t>She should keep investing to reduce the expected harm until any further investment would spend more on security than the expected harm it avoids. </a:t>
            </a:r>
          </a:p>
          <a:p>
            <a:r>
              <a:rPr lang="en-US" dirty="0"/>
              <a:t>Investing less is wasteful because a large investment would cost less than the harm it avoids. </a:t>
            </a:r>
          </a:p>
          <a:p>
            <a:r>
              <a:rPr lang="en-US" dirty="0"/>
              <a:t>Investing more is also wasteful because the investment is great than the harm it avoids. </a:t>
            </a:r>
          </a:p>
        </p:txBody>
      </p:sp>
    </p:spTree>
    <p:extLst>
      <p:ext uri="{BB962C8B-B14F-4D97-AF65-F5344CB8AC3E}">
        <p14:creationId xmlns:p14="http://schemas.microsoft.com/office/powerpoint/2010/main" val="3618005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4400-17CD-7C5E-6BEF-1EB6806C3A5F}"/>
              </a:ext>
            </a:extLst>
          </p:cNvPr>
          <p:cNvSpPr>
            <a:spLocks noGrp="1"/>
          </p:cNvSpPr>
          <p:nvPr>
            <p:ph type="title"/>
          </p:nvPr>
        </p:nvSpPr>
        <p:spPr/>
        <p:txBody>
          <a:bodyPr/>
          <a:lstStyle/>
          <a:p>
            <a:pPr algn="just"/>
            <a:r>
              <a:rPr lang="en-US" dirty="0"/>
              <a:t>Do Landlords Know What They Need To Know? </a:t>
            </a:r>
          </a:p>
        </p:txBody>
      </p:sp>
      <p:sp>
        <p:nvSpPr>
          <p:cNvPr id="3" name="Content Placeholder 2">
            <a:extLst>
              <a:ext uri="{FF2B5EF4-FFF2-40B4-BE49-F238E27FC236}">
                <a16:creationId xmlns:a16="http://schemas.microsoft.com/office/drawing/2014/main" id="{E8B0DDEE-4895-5B58-6BCB-4CA6C0B1569E}"/>
              </a:ext>
            </a:extLst>
          </p:cNvPr>
          <p:cNvSpPr>
            <a:spLocks noGrp="1"/>
          </p:cNvSpPr>
          <p:nvPr>
            <p:ph idx="1"/>
          </p:nvPr>
        </p:nvSpPr>
        <p:spPr/>
        <p:txBody>
          <a:bodyPr/>
          <a:lstStyle/>
          <a:p>
            <a:r>
              <a:rPr lang="en-US" dirty="0"/>
              <a:t>Assume a landlord should decide how much to invest in security based on an expected gain and loss analysis. </a:t>
            </a:r>
          </a:p>
          <a:p>
            <a:r>
              <a:rPr lang="en-US" dirty="0"/>
              <a:t>Will they know what they need to know? </a:t>
            </a:r>
          </a:p>
          <a:p>
            <a:r>
              <a:rPr lang="en-US" dirty="0"/>
              <a:t>Will they know how much harm different types of attacks cause? </a:t>
            </a:r>
          </a:p>
          <a:p>
            <a:r>
              <a:rPr lang="en-US" dirty="0"/>
              <a:t>Will they know the probability of an attack before and after improvements in defenses? </a:t>
            </a:r>
          </a:p>
          <a:p>
            <a:r>
              <a:rPr lang="en-US" dirty="0"/>
              <a:t>Landlords are unlikely to have access to the necessary statistical studies—if indeed such studies exist. </a:t>
            </a:r>
          </a:p>
        </p:txBody>
      </p:sp>
    </p:spTree>
    <p:extLst>
      <p:ext uri="{BB962C8B-B14F-4D97-AF65-F5344CB8AC3E}">
        <p14:creationId xmlns:p14="http://schemas.microsoft.com/office/powerpoint/2010/main" val="4229086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891AA-6615-2CA7-25D6-BD553080C66A}"/>
              </a:ext>
            </a:extLst>
          </p:cNvPr>
          <p:cNvSpPr>
            <a:spLocks noGrp="1"/>
          </p:cNvSpPr>
          <p:nvPr>
            <p:ph type="title"/>
          </p:nvPr>
        </p:nvSpPr>
        <p:spPr/>
        <p:txBody>
          <a:bodyPr/>
          <a:lstStyle/>
          <a:p>
            <a:r>
              <a:rPr lang="en-US" dirty="0"/>
              <a:t>When Do We Know?</a:t>
            </a:r>
          </a:p>
        </p:txBody>
      </p:sp>
      <p:cxnSp>
        <p:nvCxnSpPr>
          <p:cNvPr id="5" name="Straight Arrow Connector 4">
            <a:extLst>
              <a:ext uri="{FF2B5EF4-FFF2-40B4-BE49-F238E27FC236}">
                <a16:creationId xmlns:a16="http://schemas.microsoft.com/office/drawing/2014/main" id="{F5C59DAB-1466-A4FE-DF4B-EFABC6BB9C1C}"/>
              </a:ext>
            </a:extLst>
          </p:cNvPr>
          <p:cNvCxnSpPr>
            <a:cxnSpLocks/>
          </p:cNvCxnSpPr>
          <p:nvPr/>
        </p:nvCxnSpPr>
        <p:spPr>
          <a:xfrm flipH="1">
            <a:off x="1524000" y="1813719"/>
            <a:ext cx="3200400" cy="115808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7474B57-6E2C-1C97-10EC-EAE8550C9129}"/>
              </a:ext>
            </a:extLst>
          </p:cNvPr>
          <p:cNvSpPr txBox="1"/>
          <p:nvPr/>
        </p:nvSpPr>
        <p:spPr>
          <a:xfrm>
            <a:off x="167640" y="3209391"/>
            <a:ext cx="3581400" cy="1477328"/>
          </a:xfrm>
          <a:prstGeom prst="rect">
            <a:avLst/>
          </a:prstGeom>
          <a:noFill/>
        </p:spPr>
        <p:txBody>
          <a:bodyPr wrap="square" rtlCol="0">
            <a:spAutoFit/>
          </a:bodyPr>
          <a:lstStyle/>
          <a:p>
            <a:r>
              <a:rPr lang="en-US" dirty="0"/>
              <a:t>Your restaurant choice</a:t>
            </a:r>
          </a:p>
          <a:p>
            <a:r>
              <a:rPr lang="en-US" dirty="0"/>
              <a:t>The T. J. Hooper</a:t>
            </a:r>
          </a:p>
          <a:p>
            <a:r>
              <a:rPr lang="en-US" dirty="0"/>
              <a:t>Driving under normal conditions</a:t>
            </a:r>
          </a:p>
          <a:p>
            <a:r>
              <a:rPr lang="en-US" dirty="0"/>
              <a:t>Hadley v. Baxendale</a:t>
            </a:r>
          </a:p>
          <a:p>
            <a:r>
              <a:rPr lang="en-US" dirty="0"/>
              <a:t>Wagon Mound cases</a:t>
            </a:r>
          </a:p>
        </p:txBody>
      </p:sp>
      <p:cxnSp>
        <p:nvCxnSpPr>
          <p:cNvPr id="7" name="Straight Arrow Connector 6">
            <a:extLst>
              <a:ext uri="{FF2B5EF4-FFF2-40B4-BE49-F238E27FC236}">
                <a16:creationId xmlns:a16="http://schemas.microsoft.com/office/drawing/2014/main" id="{DF4852DA-02B0-A4BF-B821-55E22B754CF4}"/>
              </a:ext>
            </a:extLst>
          </p:cNvPr>
          <p:cNvCxnSpPr>
            <a:cxnSpLocks/>
          </p:cNvCxnSpPr>
          <p:nvPr/>
        </p:nvCxnSpPr>
        <p:spPr>
          <a:xfrm>
            <a:off x="4724400" y="1813719"/>
            <a:ext cx="0" cy="131048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BE12607-E9D1-1E09-FCBA-A4E1163BB917}"/>
              </a:ext>
            </a:extLst>
          </p:cNvPr>
          <p:cNvSpPr txBox="1"/>
          <p:nvPr/>
        </p:nvSpPr>
        <p:spPr>
          <a:xfrm>
            <a:off x="3733800" y="3244951"/>
            <a:ext cx="1981198" cy="646331"/>
          </a:xfrm>
          <a:prstGeom prst="rect">
            <a:avLst/>
          </a:prstGeom>
          <a:noFill/>
        </p:spPr>
        <p:txBody>
          <a:bodyPr wrap="square" rtlCol="0">
            <a:spAutoFit/>
          </a:bodyPr>
          <a:lstStyle/>
          <a:p>
            <a:r>
              <a:rPr lang="en-US" dirty="0"/>
              <a:t>Landlord/tenant in </a:t>
            </a:r>
            <a:r>
              <a:rPr lang="en-US" i="1" dirty="0"/>
              <a:t>Kline</a:t>
            </a:r>
          </a:p>
        </p:txBody>
      </p:sp>
      <p:cxnSp>
        <p:nvCxnSpPr>
          <p:cNvPr id="12" name="Straight Arrow Connector 11">
            <a:extLst>
              <a:ext uri="{FF2B5EF4-FFF2-40B4-BE49-F238E27FC236}">
                <a16:creationId xmlns:a16="http://schemas.microsoft.com/office/drawing/2014/main" id="{DEFAEC92-1236-0B5E-D989-8648B3E58124}"/>
              </a:ext>
            </a:extLst>
          </p:cNvPr>
          <p:cNvCxnSpPr>
            <a:cxnSpLocks/>
          </p:cNvCxnSpPr>
          <p:nvPr/>
        </p:nvCxnSpPr>
        <p:spPr>
          <a:xfrm>
            <a:off x="4744720" y="1845431"/>
            <a:ext cx="3027680" cy="105016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F0674366-E87C-22E1-7FE9-F6CF638E3364}"/>
              </a:ext>
            </a:extLst>
          </p:cNvPr>
          <p:cNvSpPr txBox="1"/>
          <p:nvPr/>
        </p:nvSpPr>
        <p:spPr>
          <a:xfrm>
            <a:off x="6781801" y="3203144"/>
            <a:ext cx="1981198" cy="369332"/>
          </a:xfrm>
          <a:prstGeom prst="rect">
            <a:avLst/>
          </a:prstGeom>
          <a:noFill/>
        </p:spPr>
        <p:txBody>
          <a:bodyPr wrap="square" rtlCol="0">
            <a:spAutoFit/>
          </a:bodyPr>
          <a:lstStyle/>
          <a:p>
            <a:r>
              <a:rPr lang="en-US" dirty="0"/>
              <a:t>Cybersecurity</a:t>
            </a:r>
          </a:p>
        </p:txBody>
      </p:sp>
      <p:sp>
        <p:nvSpPr>
          <p:cNvPr id="16" name="TextBox 15">
            <a:extLst>
              <a:ext uri="{FF2B5EF4-FFF2-40B4-BE49-F238E27FC236}">
                <a16:creationId xmlns:a16="http://schemas.microsoft.com/office/drawing/2014/main" id="{7C34BD0D-F019-9FEB-7212-F4BB8BF11E25}"/>
              </a:ext>
            </a:extLst>
          </p:cNvPr>
          <p:cNvSpPr txBox="1"/>
          <p:nvPr/>
        </p:nvSpPr>
        <p:spPr>
          <a:xfrm>
            <a:off x="2514600" y="1941059"/>
            <a:ext cx="685797" cy="369332"/>
          </a:xfrm>
          <a:prstGeom prst="rect">
            <a:avLst/>
          </a:prstGeom>
          <a:noFill/>
        </p:spPr>
        <p:txBody>
          <a:bodyPr wrap="square" rtlCol="0">
            <a:spAutoFit/>
          </a:bodyPr>
          <a:lstStyle/>
          <a:p>
            <a:r>
              <a:rPr lang="en-US" i="1" dirty="0"/>
              <a:t>Yes</a:t>
            </a:r>
          </a:p>
        </p:txBody>
      </p:sp>
      <p:sp>
        <p:nvSpPr>
          <p:cNvPr id="17" name="TextBox 16">
            <a:extLst>
              <a:ext uri="{FF2B5EF4-FFF2-40B4-BE49-F238E27FC236}">
                <a16:creationId xmlns:a16="http://schemas.microsoft.com/office/drawing/2014/main" id="{6F6C7C0D-74E3-A4EA-F71D-581AB42E5190}"/>
              </a:ext>
            </a:extLst>
          </p:cNvPr>
          <p:cNvSpPr txBox="1"/>
          <p:nvPr/>
        </p:nvSpPr>
        <p:spPr>
          <a:xfrm>
            <a:off x="3505204" y="2334955"/>
            <a:ext cx="1249676" cy="369332"/>
          </a:xfrm>
          <a:prstGeom prst="rect">
            <a:avLst/>
          </a:prstGeom>
          <a:noFill/>
        </p:spPr>
        <p:txBody>
          <a:bodyPr wrap="square" rtlCol="0">
            <a:spAutoFit/>
          </a:bodyPr>
          <a:lstStyle/>
          <a:p>
            <a:r>
              <a:rPr lang="en-US" dirty="0"/>
              <a:t>Doubtful</a:t>
            </a:r>
          </a:p>
        </p:txBody>
      </p:sp>
      <p:sp>
        <p:nvSpPr>
          <p:cNvPr id="18" name="TextBox 17">
            <a:extLst>
              <a:ext uri="{FF2B5EF4-FFF2-40B4-BE49-F238E27FC236}">
                <a16:creationId xmlns:a16="http://schemas.microsoft.com/office/drawing/2014/main" id="{E65D1496-DA26-F16A-10D0-FE28C9B335BA}"/>
              </a:ext>
            </a:extLst>
          </p:cNvPr>
          <p:cNvSpPr txBox="1"/>
          <p:nvPr/>
        </p:nvSpPr>
        <p:spPr>
          <a:xfrm>
            <a:off x="6461774" y="2023985"/>
            <a:ext cx="761993" cy="369332"/>
          </a:xfrm>
          <a:prstGeom prst="rect">
            <a:avLst/>
          </a:prstGeom>
          <a:noFill/>
        </p:spPr>
        <p:txBody>
          <a:bodyPr wrap="square" rtlCol="0">
            <a:spAutoFit/>
          </a:bodyPr>
          <a:lstStyle/>
          <a:p>
            <a:r>
              <a:rPr lang="en-US" dirty="0"/>
              <a:t>No</a:t>
            </a:r>
          </a:p>
        </p:txBody>
      </p:sp>
    </p:spTree>
    <p:extLst>
      <p:ext uri="{BB962C8B-B14F-4D97-AF65-F5344CB8AC3E}">
        <p14:creationId xmlns:p14="http://schemas.microsoft.com/office/powerpoint/2010/main" val="1565574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044CB-7AD7-2E79-A8FE-CD821743792F}"/>
              </a:ext>
            </a:extLst>
          </p:cNvPr>
          <p:cNvSpPr>
            <a:spLocks noGrp="1"/>
          </p:cNvSpPr>
          <p:nvPr>
            <p:ph type="title"/>
          </p:nvPr>
        </p:nvSpPr>
        <p:spPr/>
        <p:txBody>
          <a:bodyPr/>
          <a:lstStyle/>
          <a:p>
            <a:r>
              <a:rPr lang="en-US" dirty="0"/>
              <a:t>Industry Standards</a:t>
            </a:r>
          </a:p>
        </p:txBody>
      </p:sp>
      <p:sp>
        <p:nvSpPr>
          <p:cNvPr id="3" name="Content Placeholder 2">
            <a:extLst>
              <a:ext uri="{FF2B5EF4-FFF2-40B4-BE49-F238E27FC236}">
                <a16:creationId xmlns:a16="http://schemas.microsoft.com/office/drawing/2014/main" id="{71F792F3-D412-FEA7-A0DA-41EF4ABC51AD}"/>
              </a:ext>
            </a:extLst>
          </p:cNvPr>
          <p:cNvSpPr>
            <a:spLocks noGrp="1"/>
          </p:cNvSpPr>
          <p:nvPr>
            <p:ph idx="1"/>
          </p:nvPr>
        </p:nvSpPr>
        <p:spPr/>
        <p:txBody>
          <a:bodyPr/>
          <a:lstStyle/>
          <a:p>
            <a:r>
              <a:rPr lang="en-US" dirty="0"/>
              <a:t>The majority’s answer is that landlords can find evidence of the degree of security required in the security practices of other landlords in similar buildings. </a:t>
            </a:r>
          </a:p>
          <a:p>
            <a:r>
              <a:rPr lang="en-US" dirty="0"/>
              <a:t>As the majority says the required level of protection is the “standard of protection commonly provided in apartments of this character and type in this community.” </a:t>
            </a:r>
          </a:p>
        </p:txBody>
      </p:sp>
    </p:spTree>
    <p:extLst>
      <p:ext uri="{BB962C8B-B14F-4D97-AF65-F5344CB8AC3E}">
        <p14:creationId xmlns:p14="http://schemas.microsoft.com/office/powerpoint/2010/main" val="4031855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1A68-A330-4FF8-960C-2C481C02B11D}"/>
              </a:ext>
            </a:extLst>
          </p:cNvPr>
          <p:cNvSpPr>
            <a:spLocks noGrp="1"/>
          </p:cNvSpPr>
          <p:nvPr>
            <p:ph type="title"/>
          </p:nvPr>
        </p:nvSpPr>
        <p:spPr/>
        <p:txBody>
          <a:bodyPr/>
          <a:lstStyle/>
          <a:p>
            <a:r>
              <a:rPr lang="en-US" dirty="0"/>
              <a:t>Market Assumptions</a:t>
            </a:r>
          </a:p>
        </p:txBody>
      </p:sp>
      <p:sp>
        <p:nvSpPr>
          <p:cNvPr id="3" name="Content Placeholder 2">
            <a:extLst>
              <a:ext uri="{FF2B5EF4-FFF2-40B4-BE49-F238E27FC236}">
                <a16:creationId xmlns:a16="http://schemas.microsoft.com/office/drawing/2014/main" id="{745C67A2-00CD-12EC-6E46-9E78F6A05BB6}"/>
              </a:ext>
            </a:extLst>
          </p:cNvPr>
          <p:cNvSpPr>
            <a:spLocks noGrp="1"/>
          </p:cNvSpPr>
          <p:nvPr>
            <p:ph idx="1"/>
          </p:nvPr>
        </p:nvSpPr>
        <p:spPr>
          <a:xfrm>
            <a:off x="457647" y="1730039"/>
            <a:ext cx="8228707" cy="3397922"/>
          </a:xfrm>
        </p:spPr>
        <p:txBody>
          <a:bodyPr/>
          <a:lstStyle/>
          <a:p>
            <a:r>
              <a:rPr lang="en-US" sz="2109" dirty="0"/>
              <a:t>It makes sense to treat industry practice as evidence of reasonableness—</a:t>
            </a:r>
          </a:p>
          <a:p>
            <a:pPr lvl="1"/>
            <a:r>
              <a:rPr lang="en-US" sz="1793" i="1" dirty="0"/>
              <a:t>if</a:t>
            </a:r>
            <a:r>
              <a:rPr lang="en-US" sz="1793" dirty="0"/>
              <a:t> renters can know the different degrees of protection different landlords offer, </a:t>
            </a:r>
          </a:p>
          <a:p>
            <a:pPr lvl="1"/>
            <a:r>
              <a:rPr lang="en-US" sz="1793" dirty="0"/>
              <a:t>and </a:t>
            </a:r>
            <a:r>
              <a:rPr lang="en-US" sz="1793" i="1" dirty="0"/>
              <a:t>if</a:t>
            </a:r>
            <a:r>
              <a:rPr lang="en-US" sz="1793" dirty="0"/>
              <a:t> they avoid landlords who underinvest in security (landlords who ought to reduce expected harms by spending more), and rent instead from landlords who adequately invest (invest until any further investment would spend more on security than the expected harm it avoids). </a:t>
            </a:r>
          </a:p>
          <a:p>
            <a:pPr lvl="1"/>
            <a:r>
              <a:rPr lang="en-US" sz="1793" dirty="0"/>
              <a:t>Then profit-driven landlords have an incentive to offer security/rent combinations renters see as acceptable. </a:t>
            </a:r>
          </a:p>
          <a:p>
            <a:r>
              <a:rPr lang="en-US" sz="2109" dirty="0"/>
              <a:t>Do you think renters behave this way?</a:t>
            </a:r>
          </a:p>
          <a:p>
            <a:r>
              <a:rPr lang="en-US" sz="2109" dirty="0"/>
              <a:t>A similar “Do defenders know what they need to know?” question arises for cybersecurity and is even more problematic to answer. </a:t>
            </a:r>
          </a:p>
        </p:txBody>
      </p:sp>
    </p:spTree>
    <p:extLst>
      <p:ext uri="{BB962C8B-B14F-4D97-AF65-F5344CB8AC3E}">
        <p14:creationId xmlns:p14="http://schemas.microsoft.com/office/powerpoint/2010/main" val="116015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6A538-9252-0067-BBBC-A79B3D73A36C}"/>
              </a:ext>
            </a:extLst>
          </p:cNvPr>
          <p:cNvSpPr>
            <a:spLocks noGrp="1"/>
          </p:cNvSpPr>
          <p:nvPr>
            <p:ph type="title"/>
          </p:nvPr>
        </p:nvSpPr>
        <p:spPr/>
        <p:txBody>
          <a:bodyPr/>
          <a:lstStyle/>
          <a:p>
            <a:pPr>
              <a:defRPr/>
            </a:pPr>
            <a:r>
              <a:rPr lang="en-US" dirty="0"/>
              <a:t>Data Breach Notification Laws</a:t>
            </a:r>
          </a:p>
        </p:txBody>
      </p:sp>
      <p:sp>
        <p:nvSpPr>
          <p:cNvPr id="3" name="Content Placeholder 2">
            <a:extLst>
              <a:ext uri="{FF2B5EF4-FFF2-40B4-BE49-F238E27FC236}">
                <a16:creationId xmlns:a16="http://schemas.microsoft.com/office/drawing/2014/main" id="{763A9F11-4CF8-7118-F9F2-AA94AEF69AD7}"/>
              </a:ext>
            </a:extLst>
          </p:cNvPr>
          <p:cNvSpPr>
            <a:spLocks noGrp="1"/>
          </p:cNvSpPr>
          <p:nvPr>
            <p:ph idx="1"/>
          </p:nvPr>
        </p:nvSpPr>
        <p:spPr/>
        <p:txBody>
          <a:bodyPr/>
          <a:lstStyle/>
          <a:p>
            <a:pPr>
              <a:defRPr/>
            </a:pPr>
            <a:r>
              <a:rPr lang="en-US" dirty="0"/>
              <a:t>The laws require companies to publicly report “data breaches.” Three reasons: </a:t>
            </a:r>
          </a:p>
          <a:p>
            <a:pPr lvl="1">
              <a:defRPr/>
            </a:pPr>
            <a:r>
              <a:rPr lang="en-US" dirty="0"/>
              <a:t>One, politically very popular.</a:t>
            </a:r>
          </a:p>
          <a:p>
            <a:pPr lvl="1">
              <a:defRPr/>
            </a:pPr>
            <a:r>
              <a:rPr lang="en-US" dirty="0"/>
              <a:t>Two, it provides some statistics to security researchers about costs and probabilities. </a:t>
            </a:r>
          </a:p>
          <a:p>
            <a:pPr lvl="1">
              <a:defRPr/>
            </a:pPr>
            <a:r>
              <a:rPr lang="en-US" dirty="0"/>
              <a:t>And three, it forces companies to improve their security.</a:t>
            </a:r>
          </a:p>
          <a:p>
            <a:pPr lvl="2">
              <a:defRPr/>
            </a:pPr>
            <a:r>
              <a:rPr lang="en-US" dirty="0"/>
              <a:t>At least many claim so. </a:t>
            </a:r>
          </a:p>
        </p:txBody>
      </p:sp>
    </p:spTree>
    <p:extLst>
      <p:ext uri="{BB962C8B-B14F-4D97-AF65-F5344CB8AC3E}">
        <p14:creationId xmlns:p14="http://schemas.microsoft.com/office/powerpoint/2010/main" val="3441143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242D9-D673-8C0C-EE38-5A7DDB7A6B9A}"/>
              </a:ext>
            </a:extLst>
          </p:cNvPr>
          <p:cNvSpPr>
            <a:spLocks noGrp="1"/>
          </p:cNvSpPr>
          <p:nvPr>
            <p:ph type="title"/>
          </p:nvPr>
        </p:nvSpPr>
        <p:spPr/>
        <p:txBody>
          <a:bodyPr/>
          <a:lstStyle/>
          <a:p>
            <a:r>
              <a:rPr lang="en-US" dirty="0"/>
              <a:t>Reasonableness</a:t>
            </a:r>
          </a:p>
        </p:txBody>
      </p:sp>
      <p:sp>
        <p:nvSpPr>
          <p:cNvPr id="3" name="Content Placeholder 2">
            <a:extLst>
              <a:ext uri="{FF2B5EF4-FFF2-40B4-BE49-F238E27FC236}">
                <a16:creationId xmlns:a16="http://schemas.microsoft.com/office/drawing/2014/main" id="{1F8CA994-5149-AA0E-F3F5-986177CFCD6B}"/>
              </a:ext>
            </a:extLst>
          </p:cNvPr>
          <p:cNvSpPr>
            <a:spLocks noGrp="1"/>
          </p:cNvSpPr>
          <p:nvPr>
            <p:ph idx="1"/>
          </p:nvPr>
        </p:nvSpPr>
        <p:spPr/>
        <p:txBody>
          <a:bodyPr/>
          <a:lstStyle/>
          <a:p>
            <a:r>
              <a:rPr lang="en-US" dirty="0"/>
              <a:t>Cost/benefit</a:t>
            </a:r>
          </a:p>
          <a:p>
            <a:r>
              <a:rPr lang="en-US" dirty="0"/>
              <a:t>custom and practice</a:t>
            </a:r>
          </a:p>
          <a:p>
            <a:r>
              <a:rPr lang="en-US" dirty="0"/>
              <a:t>Industry standard</a:t>
            </a:r>
          </a:p>
          <a:p>
            <a:r>
              <a:rPr lang="en-US" dirty="0"/>
              <a:t>Statutory requirements</a:t>
            </a:r>
          </a:p>
        </p:txBody>
      </p:sp>
    </p:spTree>
    <p:extLst>
      <p:ext uri="{BB962C8B-B14F-4D97-AF65-F5344CB8AC3E}">
        <p14:creationId xmlns:p14="http://schemas.microsoft.com/office/powerpoint/2010/main" val="1532140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8A289-2E2A-45AB-6C6E-DCD6814DD15D}"/>
              </a:ext>
            </a:extLst>
          </p:cNvPr>
          <p:cNvSpPr>
            <a:spLocks noGrp="1"/>
          </p:cNvSpPr>
          <p:nvPr>
            <p:ph type="title"/>
          </p:nvPr>
        </p:nvSpPr>
        <p:spPr/>
        <p:txBody>
          <a:bodyPr/>
          <a:lstStyle/>
          <a:p>
            <a:pPr>
              <a:defRPr/>
            </a:pPr>
            <a:r>
              <a:rPr lang="en-US" sz="2400" dirty="0"/>
              <a:t>GRDP Data Breach Reporting</a:t>
            </a:r>
            <a:endParaRPr lang="en-US" dirty="0"/>
          </a:p>
        </p:txBody>
      </p:sp>
      <p:pic>
        <p:nvPicPr>
          <p:cNvPr id="31747" name="Picture 3">
            <a:extLst>
              <a:ext uri="{FF2B5EF4-FFF2-40B4-BE49-F238E27FC236}">
                <a16:creationId xmlns:a16="http://schemas.microsoft.com/office/drawing/2014/main" id="{D2A56EF3-AC5E-B90E-281B-3696FD2D177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14625" y="1428811"/>
            <a:ext cx="4413513" cy="4390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5273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E181-2B9B-AECA-717B-F56E5A84ECFD}"/>
              </a:ext>
            </a:extLst>
          </p:cNvPr>
          <p:cNvSpPr>
            <a:spLocks noGrp="1"/>
          </p:cNvSpPr>
          <p:nvPr>
            <p:ph type="title"/>
          </p:nvPr>
        </p:nvSpPr>
        <p:spPr/>
        <p:txBody>
          <a:bodyPr/>
          <a:lstStyle/>
          <a:p>
            <a:pPr>
              <a:defRPr/>
            </a:pPr>
            <a:r>
              <a:rPr lang="en-US" dirty="0"/>
              <a:t>Doubts About Improvement</a:t>
            </a:r>
          </a:p>
        </p:txBody>
      </p:sp>
      <p:sp>
        <p:nvSpPr>
          <p:cNvPr id="3" name="Content Placeholder 2">
            <a:extLst>
              <a:ext uri="{FF2B5EF4-FFF2-40B4-BE49-F238E27FC236}">
                <a16:creationId xmlns:a16="http://schemas.microsoft.com/office/drawing/2014/main" id="{AC344540-D60C-A909-6B71-544745A11547}"/>
              </a:ext>
            </a:extLst>
          </p:cNvPr>
          <p:cNvSpPr>
            <a:spLocks noGrp="1"/>
          </p:cNvSpPr>
          <p:nvPr>
            <p:ph idx="1"/>
          </p:nvPr>
        </p:nvSpPr>
        <p:spPr/>
        <p:txBody>
          <a:bodyPr/>
          <a:lstStyle/>
          <a:p>
            <a:pPr>
              <a:defRPr/>
            </a:pPr>
            <a:r>
              <a:rPr lang="en-US" dirty="0"/>
              <a:t>Data breach notification laws create an incentive to avoid </a:t>
            </a:r>
            <a:r>
              <a:rPr lang="en-US" i="1" dirty="0"/>
              <a:t>breach reporting costs</a:t>
            </a:r>
            <a:r>
              <a:rPr lang="en-US" dirty="0"/>
              <a:t>. </a:t>
            </a:r>
          </a:p>
          <a:p>
            <a:pPr lvl="1">
              <a:defRPr/>
            </a:pPr>
            <a:r>
              <a:rPr lang="en-US" dirty="0"/>
              <a:t>The laws define the type of event a business must report. </a:t>
            </a:r>
          </a:p>
          <a:p>
            <a:pPr lvl="2">
              <a:defRPr/>
            </a:pPr>
            <a:r>
              <a:rPr lang="en-US" dirty="0"/>
              <a:t>So they create an incentive to reduce </a:t>
            </a:r>
            <a:r>
              <a:rPr lang="en-US" i="1" dirty="0"/>
              <a:t>reportable data breaches</a:t>
            </a:r>
            <a:r>
              <a:rPr lang="en-US" dirty="0"/>
              <a:t>. </a:t>
            </a:r>
          </a:p>
          <a:p>
            <a:pPr>
              <a:defRPr/>
            </a:pPr>
            <a:r>
              <a:rPr lang="en-US" dirty="0"/>
              <a:t>They do not create an incentive to improve security in regard to problems that do not manifest themselves as reportable data breaches. </a:t>
            </a:r>
          </a:p>
        </p:txBody>
      </p:sp>
    </p:spTree>
    <p:extLst>
      <p:ext uri="{BB962C8B-B14F-4D97-AF65-F5344CB8AC3E}">
        <p14:creationId xmlns:p14="http://schemas.microsoft.com/office/powerpoint/2010/main" val="1233398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11666-A72D-5070-CF6A-719C9C757F60}"/>
              </a:ext>
            </a:extLst>
          </p:cNvPr>
          <p:cNvSpPr>
            <a:spLocks noGrp="1"/>
          </p:cNvSpPr>
          <p:nvPr>
            <p:ph type="title"/>
          </p:nvPr>
        </p:nvSpPr>
        <p:spPr/>
        <p:txBody>
          <a:bodyPr/>
          <a:lstStyle/>
          <a:p>
            <a:r>
              <a:rPr lang="en-US" dirty="0"/>
              <a:t>Private Rights of Action – Capital One</a:t>
            </a:r>
          </a:p>
        </p:txBody>
      </p:sp>
      <p:pic>
        <p:nvPicPr>
          <p:cNvPr id="5" name="Picture 4">
            <a:extLst>
              <a:ext uri="{FF2B5EF4-FFF2-40B4-BE49-F238E27FC236}">
                <a16:creationId xmlns:a16="http://schemas.microsoft.com/office/drawing/2014/main" id="{1198EE68-14BA-EAC9-8B69-A3B1ACEEAF91}"/>
              </a:ext>
            </a:extLst>
          </p:cNvPr>
          <p:cNvPicPr>
            <a:picLocks noChangeAspect="1"/>
          </p:cNvPicPr>
          <p:nvPr/>
        </p:nvPicPr>
        <p:blipFill>
          <a:blip r:embed="rId2"/>
          <a:stretch>
            <a:fillRect/>
          </a:stretch>
        </p:blipFill>
        <p:spPr>
          <a:xfrm>
            <a:off x="3647805" y="3067359"/>
            <a:ext cx="1285836" cy="723283"/>
          </a:xfrm>
          <a:prstGeom prst="rect">
            <a:avLst/>
          </a:prstGeom>
        </p:spPr>
      </p:pic>
      <p:sp>
        <p:nvSpPr>
          <p:cNvPr id="6" name="TextBox 5">
            <a:extLst>
              <a:ext uri="{FF2B5EF4-FFF2-40B4-BE49-F238E27FC236}">
                <a16:creationId xmlns:a16="http://schemas.microsoft.com/office/drawing/2014/main" id="{56F76FAE-5B22-A046-D8FA-8C59FEABCCC1}"/>
              </a:ext>
            </a:extLst>
          </p:cNvPr>
          <p:cNvSpPr txBox="1"/>
          <p:nvPr/>
        </p:nvSpPr>
        <p:spPr>
          <a:xfrm>
            <a:off x="2803976" y="2464624"/>
            <a:ext cx="3536048" cy="923330"/>
          </a:xfrm>
          <a:prstGeom prst="rect">
            <a:avLst/>
          </a:prstGeom>
          <a:noFill/>
        </p:spPr>
        <p:txBody>
          <a:bodyPr wrap="square" rtlCol="0">
            <a:spAutoFit/>
          </a:bodyPr>
          <a:lstStyle/>
          <a:p>
            <a:r>
              <a:rPr lang="en-US" dirty="0"/>
              <a:t>Capital  One on AWS –- server can copy information from and to a URL</a:t>
            </a:r>
          </a:p>
        </p:txBody>
      </p:sp>
      <p:pic>
        <p:nvPicPr>
          <p:cNvPr id="8" name="Picture 7">
            <a:extLst>
              <a:ext uri="{FF2B5EF4-FFF2-40B4-BE49-F238E27FC236}">
                <a16:creationId xmlns:a16="http://schemas.microsoft.com/office/drawing/2014/main" id="{385AF85B-5F09-4331-B4FB-7C90517F007D}"/>
              </a:ext>
            </a:extLst>
          </p:cNvPr>
          <p:cNvPicPr>
            <a:picLocks noChangeAspect="1"/>
          </p:cNvPicPr>
          <p:nvPr/>
        </p:nvPicPr>
        <p:blipFill>
          <a:blip r:embed="rId3"/>
          <a:stretch>
            <a:fillRect/>
          </a:stretch>
        </p:blipFill>
        <p:spPr>
          <a:xfrm flipH="1">
            <a:off x="2402152" y="3187906"/>
            <a:ext cx="642918" cy="482188"/>
          </a:xfrm>
          <a:prstGeom prst="rect">
            <a:avLst/>
          </a:prstGeom>
        </p:spPr>
      </p:pic>
      <p:cxnSp>
        <p:nvCxnSpPr>
          <p:cNvPr id="12" name="Straight Arrow Connector 11">
            <a:extLst>
              <a:ext uri="{FF2B5EF4-FFF2-40B4-BE49-F238E27FC236}">
                <a16:creationId xmlns:a16="http://schemas.microsoft.com/office/drawing/2014/main" id="{9D4C3DF2-C480-84F4-A534-63E3D98D634C}"/>
              </a:ext>
            </a:extLst>
          </p:cNvPr>
          <p:cNvCxnSpPr>
            <a:cxnSpLocks/>
          </p:cNvCxnSpPr>
          <p:nvPr/>
        </p:nvCxnSpPr>
        <p:spPr>
          <a:xfrm>
            <a:off x="3125435" y="3416269"/>
            <a:ext cx="482188"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4297F258-0F73-D04E-B38F-12B607233574}"/>
              </a:ext>
            </a:extLst>
          </p:cNvPr>
          <p:cNvCxnSpPr>
            <a:cxnSpLocks/>
          </p:cNvCxnSpPr>
          <p:nvPr/>
        </p:nvCxnSpPr>
        <p:spPr>
          <a:xfrm rot="5400000" flipH="1" flipV="1">
            <a:off x="1471592" y="3503001"/>
            <a:ext cx="936925" cy="763463"/>
          </a:xfrm>
          <a:prstGeom prst="curvedConnector3">
            <a:avLst>
              <a:gd name="adj1" fmla="val 95350"/>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9C73744-1793-8406-416A-88BF1AC22153}"/>
              </a:ext>
            </a:extLst>
          </p:cNvPr>
          <p:cNvSpPr txBox="1"/>
          <p:nvPr/>
        </p:nvSpPr>
        <p:spPr>
          <a:xfrm>
            <a:off x="1437775" y="4513924"/>
            <a:ext cx="2290395" cy="1754326"/>
          </a:xfrm>
          <a:prstGeom prst="rect">
            <a:avLst/>
          </a:prstGeom>
          <a:noFill/>
        </p:spPr>
        <p:txBody>
          <a:bodyPr wrap="square" rtlCol="0">
            <a:spAutoFit/>
          </a:bodyPr>
          <a:lstStyle/>
          <a:p>
            <a:r>
              <a:rPr lang="en-US" dirty="0"/>
              <a:t>Hackers gain access through a misconfigured  firewall  </a:t>
            </a:r>
            <a:r>
              <a:rPr lang="en-US" b="1" dirty="0"/>
              <a:t>=</a:t>
            </a:r>
            <a:r>
              <a:rPr lang="en-US" dirty="0"/>
              <a:t> Capital One “left the door open”</a:t>
            </a:r>
          </a:p>
        </p:txBody>
      </p:sp>
      <p:cxnSp>
        <p:nvCxnSpPr>
          <p:cNvPr id="26" name="Straight Arrow Connector 25">
            <a:extLst>
              <a:ext uri="{FF2B5EF4-FFF2-40B4-BE49-F238E27FC236}">
                <a16:creationId xmlns:a16="http://schemas.microsoft.com/office/drawing/2014/main" id="{43657861-7304-1007-A0D1-9DCD454EC483}"/>
              </a:ext>
            </a:extLst>
          </p:cNvPr>
          <p:cNvCxnSpPr>
            <a:cxnSpLocks/>
          </p:cNvCxnSpPr>
          <p:nvPr/>
        </p:nvCxnSpPr>
        <p:spPr>
          <a:xfrm>
            <a:off x="4973824" y="3348635"/>
            <a:ext cx="1245653"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A3FEAF84-2B3E-AA03-1931-3F9A1A23A877}"/>
              </a:ext>
            </a:extLst>
          </p:cNvPr>
          <p:cNvCxnSpPr>
            <a:cxnSpLocks/>
          </p:cNvCxnSpPr>
          <p:nvPr/>
        </p:nvCxnSpPr>
        <p:spPr>
          <a:xfrm rot="16200000" flipV="1">
            <a:off x="3849216" y="4004781"/>
            <a:ext cx="963381" cy="723282"/>
          </a:xfrm>
          <a:prstGeom prst="curvedConnector3">
            <a:avLst>
              <a:gd name="adj1" fmla="val 50000"/>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EF960128-338E-96C2-F9D3-166350A608CF}"/>
              </a:ext>
            </a:extLst>
          </p:cNvPr>
          <p:cNvSpPr txBox="1"/>
          <p:nvPr/>
        </p:nvSpPr>
        <p:spPr>
          <a:xfrm>
            <a:off x="4170176" y="4795200"/>
            <a:ext cx="3174407" cy="1200329"/>
          </a:xfrm>
          <a:prstGeom prst="rect">
            <a:avLst/>
          </a:prstGeom>
          <a:noFill/>
        </p:spPr>
        <p:txBody>
          <a:bodyPr wrap="square" rtlCol="0">
            <a:spAutoFit/>
          </a:bodyPr>
          <a:lstStyle/>
          <a:p>
            <a:r>
              <a:rPr lang="en-US" dirty="0"/>
              <a:t>Hackers tell the server to send data to a URL the hacker control  -- this is the SSFR. </a:t>
            </a:r>
          </a:p>
        </p:txBody>
      </p:sp>
      <p:sp>
        <p:nvSpPr>
          <p:cNvPr id="32" name="TextBox 31">
            <a:extLst>
              <a:ext uri="{FF2B5EF4-FFF2-40B4-BE49-F238E27FC236}">
                <a16:creationId xmlns:a16="http://schemas.microsoft.com/office/drawing/2014/main" id="{5BE86C41-C873-003C-AD27-72BAB49B3677}"/>
              </a:ext>
            </a:extLst>
          </p:cNvPr>
          <p:cNvSpPr txBox="1"/>
          <p:nvPr/>
        </p:nvSpPr>
        <p:spPr>
          <a:xfrm>
            <a:off x="6340024" y="3074600"/>
            <a:ext cx="1205471" cy="1200329"/>
          </a:xfrm>
          <a:prstGeom prst="rect">
            <a:avLst/>
          </a:prstGeom>
          <a:noFill/>
        </p:spPr>
        <p:txBody>
          <a:bodyPr wrap="square" rtlCol="0">
            <a:spAutoFit/>
          </a:bodyPr>
          <a:lstStyle/>
          <a:p>
            <a:r>
              <a:rPr lang="en-US" dirty="0"/>
              <a:t>Data on the hackers’ website</a:t>
            </a:r>
          </a:p>
        </p:txBody>
      </p:sp>
    </p:spTree>
    <p:extLst>
      <p:ext uri="{BB962C8B-B14F-4D97-AF65-F5344CB8AC3E}">
        <p14:creationId xmlns:p14="http://schemas.microsoft.com/office/powerpoint/2010/main" val="485386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2DB21-D08A-5F4D-ACAC-3A3B3D57EDE3}"/>
              </a:ext>
            </a:extLst>
          </p:cNvPr>
          <p:cNvSpPr>
            <a:spLocks noGrp="1"/>
          </p:cNvSpPr>
          <p:nvPr>
            <p:ph type="title"/>
          </p:nvPr>
        </p:nvSpPr>
        <p:spPr/>
        <p:txBody>
          <a:bodyPr/>
          <a:lstStyle/>
          <a:p>
            <a:r>
              <a:rPr lang="en-US" dirty="0"/>
              <a:t>Virginia’s Breach Notification Statute </a:t>
            </a:r>
          </a:p>
        </p:txBody>
      </p:sp>
      <p:sp>
        <p:nvSpPr>
          <p:cNvPr id="3" name="Content Placeholder 2">
            <a:extLst>
              <a:ext uri="{FF2B5EF4-FFF2-40B4-BE49-F238E27FC236}">
                <a16:creationId xmlns:a16="http://schemas.microsoft.com/office/drawing/2014/main" id="{EF12C922-5C04-23B5-0F23-7B0D161F5BAE}"/>
              </a:ext>
            </a:extLst>
          </p:cNvPr>
          <p:cNvSpPr>
            <a:spLocks noGrp="1"/>
          </p:cNvSpPr>
          <p:nvPr>
            <p:ph idx="1"/>
          </p:nvPr>
        </p:nvSpPr>
        <p:spPr/>
        <p:txBody>
          <a:bodyPr/>
          <a:lstStyle/>
          <a:p>
            <a:r>
              <a:rPr lang="en-US" sz="2847" dirty="0">
                <a:solidFill>
                  <a:srgbClr val="444444"/>
                </a:solidFill>
                <a:latin typeface="Arial (Body)"/>
              </a:rPr>
              <a:t>“Breach of the security” = “unauthorized access and acquisition of unencrypted and unredacted computerized data that compromises the security or confidentiality of personal information . . . that causes, or the individual or entity reasonably believes has caused, or will cause, identity theft or other fraud.”</a:t>
            </a:r>
            <a:endParaRPr lang="en-US" sz="2847" dirty="0">
              <a:latin typeface="Arial (Body)"/>
            </a:endParaRPr>
          </a:p>
        </p:txBody>
      </p:sp>
    </p:spTree>
    <p:extLst>
      <p:ext uri="{BB962C8B-B14F-4D97-AF65-F5344CB8AC3E}">
        <p14:creationId xmlns:p14="http://schemas.microsoft.com/office/powerpoint/2010/main" val="498499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766E2-45CD-0B46-30AE-1D2A2AD6FE3B}"/>
              </a:ext>
            </a:extLst>
          </p:cNvPr>
          <p:cNvSpPr>
            <a:spLocks noGrp="1"/>
          </p:cNvSpPr>
          <p:nvPr>
            <p:ph type="title"/>
          </p:nvPr>
        </p:nvSpPr>
        <p:spPr/>
        <p:txBody>
          <a:bodyPr/>
          <a:lstStyle/>
          <a:p>
            <a:r>
              <a:rPr lang="en-US" dirty="0"/>
              <a:t>The Private Right of Action</a:t>
            </a:r>
          </a:p>
        </p:txBody>
      </p:sp>
      <p:sp>
        <p:nvSpPr>
          <p:cNvPr id="3" name="Content Placeholder 2">
            <a:extLst>
              <a:ext uri="{FF2B5EF4-FFF2-40B4-BE49-F238E27FC236}">
                <a16:creationId xmlns:a16="http://schemas.microsoft.com/office/drawing/2014/main" id="{1E87B18E-CA6D-330D-F108-EEC98969CC8A}"/>
              </a:ext>
            </a:extLst>
          </p:cNvPr>
          <p:cNvSpPr>
            <a:spLocks noGrp="1"/>
          </p:cNvSpPr>
          <p:nvPr>
            <p:ph idx="1"/>
          </p:nvPr>
        </p:nvSpPr>
        <p:spPr>
          <a:xfrm>
            <a:off x="457647" y="2057778"/>
            <a:ext cx="8228707" cy="1130129"/>
          </a:xfrm>
        </p:spPr>
        <p:txBody>
          <a:bodyPr/>
          <a:lstStyle/>
          <a:p>
            <a:r>
              <a:rPr lang="en-US" sz="2531" dirty="0">
                <a:solidFill>
                  <a:srgbClr val="444444"/>
                </a:solidFill>
              </a:rPr>
              <a:t>An individual may recover “economic damages from a violation of this section.”</a:t>
            </a:r>
          </a:p>
          <a:p>
            <a:endParaRPr lang="en-US" sz="2531" dirty="0">
              <a:solidFill>
                <a:srgbClr val="444444"/>
              </a:solidFill>
            </a:endParaRPr>
          </a:p>
        </p:txBody>
      </p:sp>
    </p:spTree>
    <p:extLst>
      <p:ext uri="{BB962C8B-B14F-4D97-AF65-F5344CB8AC3E}">
        <p14:creationId xmlns:p14="http://schemas.microsoft.com/office/powerpoint/2010/main" val="3035331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BEA7-0F0F-A568-D38D-EDE124B26E52}"/>
              </a:ext>
            </a:extLst>
          </p:cNvPr>
          <p:cNvSpPr>
            <a:spLocks noGrp="1"/>
          </p:cNvSpPr>
          <p:nvPr>
            <p:ph type="title"/>
          </p:nvPr>
        </p:nvSpPr>
        <p:spPr/>
        <p:txBody>
          <a:bodyPr/>
          <a:lstStyle/>
          <a:p>
            <a:r>
              <a:rPr lang="en-US" dirty="0"/>
              <a:t>Overview</a:t>
            </a:r>
          </a:p>
        </p:txBody>
      </p:sp>
      <p:graphicFrame>
        <p:nvGraphicFramePr>
          <p:cNvPr id="4" name="Table 5">
            <a:extLst>
              <a:ext uri="{FF2B5EF4-FFF2-40B4-BE49-F238E27FC236}">
                <a16:creationId xmlns:a16="http://schemas.microsoft.com/office/drawing/2014/main" id="{07C99383-5DAE-5712-FC49-D4A0F46AF2FA}"/>
              </a:ext>
            </a:extLst>
          </p:cNvPr>
          <p:cNvGraphicFramePr>
            <a:graphicFrameLocks noGrp="1"/>
          </p:cNvGraphicFramePr>
          <p:nvPr/>
        </p:nvGraphicFramePr>
        <p:xfrm>
          <a:off x="457647" y="2091530"/>
          <a:ext cx="7891495" cy="956340"/>
        </p:xfrm>
        <a:graphic>
          <a:graphicData uri="http://schemas.openxmlformats.org/drawingml/2006/table">
            <a:tbl>
              <a:tblPr firstRow="1" bandRow="1">
                <a:tableStyleId>{5C22544A-7EE6-4342-B048-85BDC9FD1C3A}</a:tableStyleId>
              </a:tblPr>
              <a:tblGrid>
                <a:gridCol w="4234900">
                  <a:extLst>
                    <a:ext uri="{9D8B030D-6E8A-4147-A177-3AD203B41FA5}">
                      <a16:colId xmlns:a16="http://schemas.microsoft.com/office/drawing/2014/main" val="2621778016"/>
                    </a:ext>
                  </a:extLst>
                </a:gridCol>
                <a:gridCol w="3656595">
                  <a:extLst>
                    <a:ext uri="{9D8B030D-6E8A-4147-A177-3AD203B41FA5}">
                      <a16:colId xmlns:a16="http://schemas.microsoft.com/office/drawing/2014/main" val="254646520"/>
                    </a:ext>
                  </a:extLst>
                </a:gridCol>
              </a:tblGrid>
              <a:tr h="195554">
                <a:tc>
                  <a:txBody>
                    <a:bodyPr/>
                    <a:lstStyle/>
                    <a:p>
                      <a:endParaRPr lang="en-US" sz="900" dirty="0"/>
                    </a:p>
                  </a:txBody>
                  <a:tcPr marL="48219" marR="48219" marT="24109" marB="24109"/>
                </a:tc>
                <a:tc>
                  <a:txBody>
                    <a:bodyPr/>
                    <a:lstStyle/>
                    <a:p>
                      <a:endParaRPr lang="en-US" sz="900"/>
                    </a:p>
                  </a:txBody>
                  <a:tcPr marL="48219" marR="48219" marT="24109" marB="24109"/>
                </a:tc>
                <a:extLst>
                  <a:ext uri="{0D108BD9-81ED-4DB2-BD59-A6C34878D82A}">
                    <a16:rowId xmlns:a16="http://schemas.microsoft.com/office/drawing/2014/main" val="4168134451"/>
                  </a:ext>
                </a:extLst>
              </a:tr>
              <a:tr h="369678">
                <a:tc>
                  <a:txBody>
                    <a:bodyPr/>
                    <a:lstStyle/>
                    <a:p>
                      <a:r>
                        <a:rPr lang="en-US" sz="2100" baseline="0" dirty="0"/>
                        <a:t>Virginia</a:t>
                      </a:r>
                      <a:r>
                        <a:rPr lang="en-US" sz="900" dirty="0"/>
                        <a:t> statute</a:t>
                      </a:r>
                    </a:p>
                  </a:txBody>
                  <a:tcPr marL="48219" marR="48219" marT="24109" marB="24109"/>
                </a:tc>
                <a:tc>
                  <a:txBody>
                    <a:bodyPr/>
                    <a:lstStyle/>
                    <a:p>
                      <a:r>
                        <a:rPr lang="en-US" sz="900" dirty="0"/>
                        <a:t>Unauthorized access</a:t>
                      </a:r>
                    </a:p>
                  </a:txBody>
                  <a:tcPr marL="48219" marR="48219" marT="24109" marB="24109"/>
                </a:tc>
                <a:extLst>
                  <a:ext uri="{0D108BD9-81ED-4DB2-BD59-A6C34878D82A}">
                    <a16:rowId xmlns:a16="http://schemas.microsoft.com/office/drawing/2014/main" val="1048342541"/>
                  </a:ext>
                </a:extLst>
              </a:tr>
              <a:tr h="195554">
                <a:tc>
                  <a:txBody>
                    <a:bodyPr/>
                    <a:lstStyle/>
                    <a:p>
                      <a:r>
                        <a:rPr lang="en-US" sz="900" dirty="0"/>
                        <a:t>Breach of confidence</a:t>
                      </a:r>
                    </a:p>
                  </a:txBody>
                  <a:tcPr marL="48219" marR="48219" marT="24109" marB="24109"/>
                </a:tc>
                <a:tc>
                  <a:txBody>
                    <a:bodyPr/>
                    <a:lstStyle/>
                    <a:p>
                      <a:r>
                        <a:rPr lang="en-US" sz="900" dirty="0"/>
                        <a:t>Positive act of disclosure</a:t>
                      </a:r>
                    </a:p>
                  </a:txBody>
                  <a:tcPr marL="48219" marR="48219" marT="24109" marB="24109"/>
                </a:tc>
                <a:extLst>
                  <a:ext uri="{0D108BD9-81ED-4DB2-BD59-A6C34878D82A}">
                    <a16:rowId xmlns:a16="http://schemas.microsoft.com/office/drawing/2014/main" val="2048204123"/>
                  </a:ext>
                </a:extLst>
              </a:tr>
              <a:tr h="195554">
                <a:tc>
                  <a:txBody>
                    <a:bodyPr/>
                    <a:lstStyle/>
                    <a:p>
                      <a:r>
                        <a:rPr lang="en-US" sz="900" dirty="0"/>
                        <a:t>Negligence</a:t>
                      </a:r>
                    </a:p>
                  </a:txBody>
                  <a:tcPr marL="48219" marR="48219" marT="24109" marB="24109"/>
                </a:tc>
                <a:tc>
                  <a:txBody>
                    <a:bodyPr/>
                    <a:lstStyle/>
                    <a:p>
                      <a:r>
                        <a:rPr lang="en-US" sz="900" dirty="0"/>
                        <a:t>Unreasonableness</a:t>
                      </a:r>
                    </a:p>
                  </a:txBody>
                  <a:tcPr marL="48219" marR="48219" marT="24109" marB="24109"/>
                </a:tc>
                <a:extLst>
                  <a:ext uri="{0D108BD9-81ED-4DB2-BD59-A6C34878D82A}">
                    <a16:rowId xmlns:a16="http://schemas.microsoft.com/office/drawing/2014/main" val="2148015967"/>
                  </a:ext>
                </a:extLst>
              </a:tr>
            </a:tbl>
          </a:graphicData>
        </a:graphic>
      </p:graphicFrame>
      <p:sp>
        <p:nvSpPr>
          <p:cNvPr id="3" name="TextBox 2">
            <a:extLst>
              <a:ext uri="{FF2B5EF4-FFF2-40B4-BE49-F238E27FC236}">
                <a16:creationId xmlns:a16="http://schemas.microsoft.com/office/drawing/2014/main" id="{AA53C40D-7379-0CD8-D954-77EEDF78A10A}"/>
              </a:ext>
            </a:extLst>
          </p:cNvPr>
          <p:cNvSpPr txBox="1"/>
          <p:nvPr/>
        </p:nvSpPr>
        <p:spPr>
          <a:xfrm>
            <a:off x="593946" y="4028009"/>
            <a:ext cx="8398115" cy="1877437"/>
          </a:xfrm>
          <a:prstGeom prst="rect">
            <a:avLst/>
          </a:prstGeom>
          <a:noFill/>
        </p:spPr>
        <p:txBody>
          <a:bodyPr wrap="square" rtlCol="0">
            <a:spAutoFit/>
          </a:bodyPr>
          <a:lstStyle/>
          <a:p>
            <a:r>
              <a:rPr lang="en-US" sz="2320" dirty="0"/>
              <a:t>Litigation is expensive.  A simple law suit will cost at least $10,000. Complex litigation will cost much </a:t>
            </a:r>
            <a:r>
              <a:rPr lang="en-US" sz="2320" dirty="0" err="1"/>
              <a:t>much</a:t>
            </a:r>
            <a:r>
              <a:rPr lang="en-US" sz="2320" dirty="0"/>
              <a:t> more. </a:t>
            </a:r>
          </a:p>
          <a:p>
            <a:endParaRPr lang="en-US" sz="2320" dirty="0"/>
          </a:p>
          <a:p>
            <a:r>
              <a:rPr lang="en-US" sz="2320" dirty="0"/>
              <a:t>Will governments take over the burden of suing? </a:t>
            </a:r>
          </a:p>
          <a:p>
            <a:endParaRPr lang="en-US" sz="2320" dirty="0"/>
          </a:p>
        </p:txBody>
      </p:sp>
    </p:spTree>
    <p:extLst>
      <p:ext uri="{BB962C8B-B14F-4D97-AF65-F5344CB8AC3E}">
        <p14:creationId xmlns:p14="http://schemas.microsoft.com/office/powerpoint/2010/main" val="4163085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879AA-314F-723E-D43E-7A3C450D15A0}"/>
              </a:ext>
            </a:extLst>
          </p:cNvPr>
          <p:cNvSpPr>
            <a:spLocks noGrp="1"/>
          </p:cNvSpPr>
          <p:nvPr>
            <p:ph type="title"/>
          </p:nvPr>
        </p:nvSpPr>
        <p:spPr/>
        <p:txBody>
          <a:bodyPr/>
          <a:lstStyle/>
          <a:p>
            <a:r>
              <a:rPr lang="en-US" sz="3480" dirty="0"/>
              <a:t>Reasonableness Versus Specific Requirements.</a:t>
            </a:r>
          </a:p>
        </p:txBody>
      </p:sp>
      <p:sp>
        <p:nvSpPr>
          <p:cNvPr id="3" name="Content Placeholder 2">
            <a:extLst>
              <a:ext uri="{FF2B5EF4-FFF2-40B4-BE49-F238E27FC236}">
                <a16:creationId xmlns:a16="http://schemas.microsoft.com/office/drawing/2014/main" id="{FFD1EE4D-7AD2-30BE-4DE1-A66874CCAB3C}"/>
              </a:ext>
            </a:extLst>
          </p:cNvPr>
          <p:cNvSpPr>
            <a:spLocks noGrp="1"/>
          </p:cNvSpPr>
          <p:nvPr>
            <p:ph idx="1"/>
          </p:nvPr>
        </p:nvSpPr>
        <p:spPr/>
        <p:txBody>
          <a:bodyPr/>
          <a:lstStyle/>
          <a:p>
            <a:r>
              <a:rPr lang="en-US" sz="3094" dirty="0"/>
              <a:t>Reasonableness requirements simply require reasonable safeguards against unauthorized access. </a:t>
            </a:r>
          </a:p>
          <a:p>
            <a:r>
              <a:rPr lang="en-US" sz="3094" dirty="0"/>
              <a:t>Alternatively, one can identify specific requirements that must be implemented. </a:t>
            </a:r>
          </a:p>
          <a:p>
            <a:r>
              <a:rPr lang="en-US" sz="3094" dirty="0"/>
              <a:t>Statutes take one approach or another or combine them. </a:t>
            </a:r>
          </a:p>
        </p:txBody>
      </p:sp>
    </p:spTree>
    <p:extLst>
      <p:ext uri="{BB962C8B-B14F-4D97-AF65-F5344CB8AC3E}">
        <p14:creationId xmlns:p14="http://schemas.microsoft.com/office/powerpoint/2010/main" val="418960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DEAA1-270B-8BD7-4D46-4820F89D2003}"/>
              </a:ext>
            </a:extLst>
          </p:cNvPr>
          <p:cNvSpPr>
            <a:spLocks noGrp="1"/>
          </p:cNvSpPr>
          <p:nvPr>
            <p:ph type="title"/>
          </p:nvPr>
        </p:nvSpPr>
        <p:spPr/>
        <p:txBody>
          <a:bodyPr/>
          <a:lstStyle/>
          <a:p>
            <a:r>
              <a:rPr lang="en-US" sz="2847" dirty="0"/>
              <a:t>The HIPAA Security Rule,</a:t>
            </a:r>
            <a:br>
              <a:rPr lang="en-US" sz="2847" dirty="0"/>
            </a:br>
            <a:r>
              <a:rPr lang="en-US" sz="2847" dirty="0"/>
              <a:t>45 CFR § 164.306 (a) and (b)</a:t>
            </a:r>
            <a:endParaRPr lang="en-US" dirty="0"/>
          </a:p>
        </p:txBody>
      </p:sp>
      <p:sp>
        <p:nvSpPr>
          <p:cNvPr id="3" name="Content Placeholder 2">
            <a:extLst>
              <a:ext uri="{FF2B5EF4-FFF2-40B4-BE49-F238E27FC236}">
                <a16:creationId xmlns:a16="http://schemas.microsoft.com/office/drawing/2014/main" id="{32699D5D-0D28-1B5F-7D15-C918461AAF2F}"/>
              </a:ext>
            </a:extLst>
          </p:cNvPr>
          <p:cNvSpPr>
            <a:spLocks noGrp="1"/>
          </p:cNvSpPr>
          <p:nvPr>
            <p:ph idx="1"/>
          </p:nvPr>
        </p:nvSpPr>
        <p:spPr/>
        <p:txBody>
          <a:bodyPr/>
          <a:lstStyle/>
          <a:p>
            <a:pPr algn="l"/>
            <a:r>
              <a:rPr lang="en-US" sz="2531" dirty="0">
                <a:solidFill>
                  <a:srgbClr val="333333"/>
                </a:solidFill>
              </a:rPr>
              <a:t>a) General requirements. Covered entities and business associates must do the following:</a:t>
            </a:r>
          </a:p>
          <a:p>
            <a:pPr algn="l"/>
            <a:r>
              <a:rPr lang="en-US" sz="2531" dirty="0">
                <a:solidFill>
                  <a:srgbClr val="333333"/>
                </a:solidFill>
              </a:rPr>
              <a:t>(1) Ensure the confidentiality, integrity, and availability of all electronic protected health information the covered entity or business associate creates, receives, maintains, or transmits.</a:t>
            </a:r>
          </a:p>
          <a:p>
            <a:pPr algn="l"/>
            <a:r>
              <a:rPr lang="en-US" sz="2531" dirty="0">
                <a:solidFill>
                  <a:srgbClr val="333333"/>
                </a:solidFill>
              </a:rPr>
              <a:t>(2) Protect against any reasonably anticipated threats or hazards to the security or integrity of such information</a:t>
            </a:r>
          </a:p>
          <a:p>
            <a:pPr algn="l"/>
            <a:r>
              <a:rPr lang="en-US" sz="2531" dirty="0">
                <a:solidFill>
                  <a:srgbClr val="333333"/>
                </a:solidFill>
              </a:rPr>
              <a:t>.</a:t>
            </a:r>
          </a:p>
        </p:txBody>
      </p:sp>
    </p:spTree>
    <p:extLst>
      <p:ext uri="{BB962C8B-B14F-4D97-AF65-F5344CB8AC3E}">
        <p14:creationId xmlns:p14="http://schemas.microsoft.com/office/powerpoint/2010/main" val="859797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8C20B-2FD0-7A34-3D38-1BD23016EF93}"/>
              </a:ext>
            </a:extLst>
          </p:cNvPr>
          <p:cNvSpPr>
            <a:spLocks noGrp="1"/>
          </p:cNvSpPr>
          <p:nvPr>
            <p:ph type="title"/>
          </p:nvPr>
        </p:nvSpPr>
        <p:spPr/>
        <p:txBody>
          <a:bodyPr/>
          <a:lstStyle/>
          <a:p>
            <a:r>
              <a:rPr lang="en-US" sz="2847" dirty="0"/>
              <a:t>HIPAA Security Rule, </a:t>
            </a:r>
            <a:br>
              <a:rPr lang="en-US" sz="2847" dirty="0"/>
            </a:br>
            <a:r>
              <a:rPr lang="en-US" sz="2847" dirty="0"/>
              <a:t>45 CFR § 164.306 (c) and (e)</a:t>
            </a:r>
          </a:p>
        </p:txBody>
      </p:sp>
      <p:sp>
        <p:nvSpPr>
          <p:cNvPr id="3" name="Content Placeholder 2">
            <a:extLst>
              <a:ext uri="{FF2B5EF4-FFF2-40B4-BE49-F238E27FC236}">
                <a16:creationId xmlns:a16="http://schemas.microsoft.com/office/drawing/2014/main" id="{79D2BFAA-8BAE-64EF-DFD6-F5BD1FDFA15D}"/>
              </a:ext>
            </a:extLst>
          </p:cNvPr>
          <p:cNvSpPr>
            <a:spLocks noGrp="1"/>
          </p:cNvSpPr>
          <p:nvPr>
            <p:ph idx="1"/>
          </p:nvPr>
        </p:nvSpPr>
        <p:spPr/>
        <p:txBody>
          <a:bodyPr/>
          <a:lstStyle/>
          <a:p>
            <a:r>
              <a:rPr lang="en-US" sz="2109" dirty="0"/>
              <a:t>(c) Standards. A covered entity or business associate must comply with the applicable standards as provided in this section and in § 164.308, 164.310, 164.312, 164.314 and 164.316 with respect to all electronic protected health information.</a:t>
            </a:r>
          </a:p>
          <a:p>
            <a:r>
              <a:rPr lang="en-US" sz="2109" dirty="0"/>
              <a:t>(e) Maintenance. A covered entity or business associate must review and modify the security measures implemented under this subpart as needed to continue provision of reasonable and appropriate protection of electronic protected health information, and update documentation of such security measures in accordance with § 164.316(b)(2)(iii).</a:t>
            </a:r>
          </a:p>
          <a:p>
            <a:endParaRPr lang="en-US" dirty="0"/>
          </a:p>
        </p:txBody>
      </p:sp>
    </p:spTree>
    <p:extLst>
      <p:ext uri="{BB962C8B-B14F-4D97-AF65-F5344CB8AC3E}">
        <p14:creationId xmlns:p14="http://schemas.microsoft.com/office/powerpoint/2010/main" val="2843343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DFAE6-E86D-D330-92E0-9DD63BFADDD7}"/>
              </a:ext>
            </a:extLst>
          </p:cNvPr>
          <p:cNvSpPr>
            <a:spLocks noGrp="1"/>
          </p:cNvSpPr>
          <p:nvPr>
            <p:ph type="title"/>
          </p:nvPr>
        </p:nvSpPr>
        <p:spPr/>
        <p:txBody>
          <a:bodyPr/>
          <a:lstStyle/>
          <a:p>
            <a:r>
              <a:rPr lang="en-US" dirty="0"/>
              <a:t>§164.308 Administrative safeguards.</a:t>
            </a:r>
          </a:p>
        </p:txBody>
      </p:sp>
      <p:sp>
        <p:nvSpPr>
          <p:cNvPr id="3" name="Content Placeholder 2">
            <a:extLst>
              <a:ext uri="{FF2B5EF4-FFF2-40B4-BE49-F238E27FC236}">
                <a16:creationId xmlns:a16="http://schemas.microsoft.com/office/drawing/2014/main" id="{5A525F7E-A4AB-4078-5764-E1ED607AF2B8}"/>
              </a:ext>
            </a:extLst>
          </p:cNvPr>
          <p:cNvSpPr>
            <a:spLocks noGrp="1"/>
          </p:cNvSpPr>
          <p:nvPr>
            <p:ph idx="1"/>
          </p:nvPr>
        </p:nvSpPr>
        <p:spPr>
          <a:xfrm>
            <a:off x="457647" y="1821706"/>
            <a:ext cx="8228707" cy="3970519"/>
          </a:xfrm>
        </p:spPr>
        <p:txBody>
          <a:bodyPr/>
          <a:lstStyle/>
          <a:p>
            <a:pPr>
              <a:spcBef>
                <a:spcPts val="0"/>
              </a:spcBef>
            </a:pPr>
            <a:r>
              <a:rPr lang="en-US" sz="2320" dirty="0"/>
              <a:t>(a) A covered entity or business associate must, in accordance with § 164.306:</a:t>
            </a:r>
          </a:p>
          <a:p>
            <a:pPr lvl="1">
              <a:spcBef>
                <a:spcPts val="0"/>
              </a:spcBef>
            </a:pPr>
            <a:r>
              <a:rPr lang="en-US" dirty="0"/>
              <a:t>(1)</a:t>
            </a:r>
          </a:p>
          <a:p>
            <a:pPr lvl="2">
              <a:spcBef>
                <a:spcPts val="0"/>
              </a:spcBef>
            </a:pPr>
            <a:r>
              <a:rPr lang="en-US" dirty="0"/>
              <a:t>(</a:t>
            </a:r>
            <a:r>
              <a:rPr lang="en-US" dirty="0" err="1"/>
              <a:t>i</a:t>
            </a:r>
            <a:r>
              <a:rPr lang="en-US" dirty="0"/>
              <a:t>) Standard: Security management process. Implement policies and procedures to prevent, detect, contain, and correct security violations.</a:t>
            </a:r>
          </a:p>
          <a:p>
            <a:pPr lvl="2">
              <a:spcBef>
                <a:spcPts val="0"/>
              </a:spcBef>
            </a:pPr>
            <a:r>
              <a:rPr lang="en-US" dirty="0"/>
              <a:t>(ii) Implementation specifications:</a:t>
            </a:r>
          </a:p>
          <a:p>
            <a:pPr lvl="3">
              <a:spcBef>
                <a:spcPts val="0"/>
              </a:spcBef>
            </a:pPr>
            <a:r>
              <a:rPr lang="en-US" dirty="0"/>
              <a:t>(A) Risk analysis (Required). Conduct an accurate and thorough assessment of the potential risks and vulnerabilities to the confidentiality, integrity, and availability of electronic protected health information held by the covered entity or business associate.</a:t>
            </a:r>
          </a:p>
          <a:p>
            <a:endParaRPr lang="en-US" dirty="0"/>
          </a:p>
        </p:txBody>
      </p:sp>
    </p:spTree>
    <p:extLst>
      <p:ext uri="{BB962C8B-B14F-4D97-AF65-F5344CB8AC3E}">
        <p14:creationId xmlns:p14="http://schemas.microsoft.com/office/powerpoint/2010/main" val="262258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97D1E-6E07-A713-61DB-7B6137E61AB1}"/>
              </a:ext>
            </a:extLst>
          </p:cNvPr>
          <p:cNvSpPr>
            <a:spLocks noGrp="1"/>
          </p:cNvSpPr>
          <p:nvPr>
            <p:ph type="title"/>
          </p:nvPr>
        </p:nvSpPr>
        <p:spPr/>
        <p:txBody>
          <a:bodyPr/>
          <a:lstStyle/>
          <a:p>
            <a:r>
              <a:rPr lang="en-US" dirty="0"/>
              <a:t>Specific Requirements: Pros and Cons</a:t>
            </a:r>
          </a:p>
        </p:txBody>
      </p:sp>
      <p:sp>
        <p:nvSpPr>
          <p:cNvPr id="3" name="Content Placeholder 2">
            <a:extLst>
              <a:ext uri="{FF2B5EF4-FFF2-40B4-BE49-F238E27FC236}">
                <a16:creationId xmlns:a16="http://schemas.microsoft.com/office/drawing/2014/main" id="{512BAE88-E907-9D1C-C09D-4EB3D697F976}"/>
              </a:ext>
            </a:extLst>
          </p:cNvPr>
          <p:cNvSpPr>
            <a:spLocks noGrp="1"/>
          </p:cNvSpPr>
          <p:nvPr>
            <p:ph idx="1"/>
          </p:nvPr>
        </p:nvSpPr>
        <p:spPr/>
        <p:txBody>
          <a:bodyPr/>
          <a:lstStyle/>
          <a:p>
            <a:r>
              <a:rPr lang="en-US" dirty="0"/>
              <a:t>Pro:</a:t>
            </a:r>
          </a:p>
          <a:p>
            <a:pPr lvl="1"/>
            <a:r>
              <a:rPr lang="en-US" dirty="0"/>
              <a:t>Predictability: you know what is required.</a:t>
            </a:r>
          </a:p>
          <a:p>
            <a:pPr lvl="1"/>
            <a:r>
              <a:rPr lang="en-US" dirty="0"/>
              <a:t>Possibly, greater expertise. </a:t>
            </a:r>
          </a:p>
          <a:p>
            <a:r>
              <a:rPr lang="en-US" dirty="0"/>
              <a:t>Con:</a:t>
            </a:r>
          </a:p>
          <a:p>
            <a:pPr lvl="1"/>
            <a:r>
              <a:rPr lang="en-US" dirty="0"/>
              <a:t>May easily become out of date. </a:t>
            </a:r>
          </a:p>
          <a:p>
            <a:pPr lvl="1"/>
            <a:r>
              <a:rPr lang="en-US" dirty="0"/>
              <a:t>May not be flexible. </a:t>
            </a:r>
          </a:p>
          <a:p>
            <a:pPr lvl="1"/>
            <a:r>
              <a:rPr lang="en-US" dirty="0"/>
              <a:t>May not require enough (agency capture). </a:t>
            </a:r>
          </a:p>
        </p:txBody>
      </p:sp>
    </p:spTree>
    <p:extLst>
      <p:ext uri="{BB962C8B-B14F-4D97-AF65-F5344CB8AC3E}">
        <p14:creationId xmlns:p14="http://schemas.microsoft.com/office/powerpoint/2010/main" val="527514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555CF-B895-D233-C6A3-42507070D844}"/>
              </a:ext>
            </a:extLst>
          </p:cNvPr>
          <p:cNvSpPr>
            <a:spLocks noGrp="1"/>
          </p:cNvSpPr>
          <p:nvPr>
            <p:ph type="title"/>
          </p:nvPr>
        </p:nvSpPr>
        <p:spPr/>
        <p:txBody>
          <a:bodyPr/>
          <a:lstStyle/>
          <a:p>
            <a:r>
              <a:rPr lang="en-US" dirty="0"/>
              <a:t>Reasonableness</a:t>
            </a:r>
          </a:p>
        </p:txBody>
      </p:sp>
      <p:sp>
        <p:nvSpPr>
          <p:cNvPr id="3" name="Content Placeholder 2">
            <a:extLst>
              <a:ext uri="{FF2B5EF4-FFF2-40B4-BE49-F238E27FC236}">
                <a16:creationId xmlns:a16="http://schemas.microsoft.com/office/drawing/2014/main" id="{2AEA2304-9769-D8FB-6F18-FA86EA4F6434}"/>
              </a:ext>
            </a:extLst>
          </p:cNvPr>
          <p:cNvSpPr>
            <a:spLocks noGrp="1"/>
          </p:cNvSpPr>
          <p:nvPr>
            <p:ph idx="1"/>
          </p:nvPr>
        </p:nvSpPr>
        <p:spPr/>
        <p:txBody>
          <a:bodyPr/>
          <a:lstStyle/>
          <a:p>
            <a:r>
              <a:rPr lang="en-US" dirty="0"/>
              <a:t>Our discussion uses the notion of expected gain and loss. The idea is familiar from everyday life. </a:t>
            </a:r>
          </a:p>
          <a:p>
            <a:r>
              <a:rPr lang="en-US" dirty="0"/>
              <a:t>Suppose that, on Monday, you want to go to dine on Brazilian food much more than you want to eat Mediterranean fare, but you go to the Mediterranean anyway. </a:t>
            </a:r>
          </a:p>
          <a:p>
            <a:r>
              <a:rPr lang="en-US" dirty="0"/>
              <a:t>Why?</a:t>
            </a:r>
          </a:p>
        </p:txBody>
      </p:sp>
    </p:spTree>
    <p:extLst>
      <p:ext uri="{BB962C8B-B14F-4D97-AF65-F5344CB8AC3E}">
        <p14:creationId xmlns:p14="http://schemas.microsoft.com/office/powerpoint/2010/main" val="4094032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61AE2-EEC6-232E-6AD3-3096696A721C}"/>
              </a:ext>
            </a:extLst>
          </p:cNvPr>
          <p:cNvSpPr>
            <a:spLocks noGrp="1"/>
          </p:cNvSpPr>
          <p:nvPr>
            <p:ph type="title"/>
          </p:nvPr>
        </p:nvSpPr>
        <p:spPr/>
        <p:txBody>
          <a:bodyPr/>
          <a:lstStyle/>
          <a:p>
            <a:r>
              <a:rPr lang="en-US" dirty="0"/>
              <a:t>The Explanation</a:t>
            </a:r>
          </a:p>
        </p:txBody>
      </p:sp>
      <p:sp>
        <p:nvSpPr>
          <p:cNvPr id="3" name="Content Placeholder 2">
            <a:extLst>
              <a:ext uri="{FF2B5EF4-FFF2-40B4-BE49-F238E27FC236}">
                <a16:creationId xmlns:a16="http://schemas.microsoft.com/office/drawing/2014/main" id="{62F50C8F-59C1-A33E-95E1-C10C6E8E1447}"/>
              </a:ext>
            </a:extLst>
          </p:cNvPr>
          <p:cNvSpPr>
            <a:spLocks noGrp="1"/>
          </p:cNvSpPr>
          <p:nvPr>
            <p:ph idx="1"/>
          </p:nvPr>
        </p:nvSpPr>
        <p:spPr/>
        <p:txBody>
          <a:bodyPr/>
          <a:lstStyle/>
          <a:p>
            <a:r>
              <a:rPr lang="en-US" dirty="0"/>
              <a:t>You think it highly likely that the Brazilian restaurant is closed on Mondays while you are virtually certain the Mediterranean is open. </a:t>
            </a:r>
          </a:p>
          <a:p>
            <a:r>
              <a:rPr lang="en-US" dirty="0"/>
              <a:t>When you take the probability of being open into account, the </a:t>
            </a:r>
            <a:r>
              <a:rPr lang="en-US" i="1" dirty="0"/>
              <a:t>expected gain </a:t>
            </a:r>
            <a:r>
              <a:rPr lang="en-US" dirty="0"/>
              <a:t>of going to the Mediterranean restaurant makes going there a more attractive option than </a:t>
            </a:r>
            <a:r>
              <a:rPr lang="en-US" i="1" dirty="0"/>
              <a:t>expected loss </a:t>
            </a:r>
            <a:r>
              <a:rPr lang="en-US" dirty="0"/>
              <a:t>of going to the almost certainly closed Brazilian restaurant. </a:t>
            </a:r>
          </a:p>
          <a:p>
            <a:endParaRPr lang="en-US" dirty="0"/>
          </a:p>
        </p:txBody>
      </p:sp>
    </p:spTree>
    <p:extLst>
      <p:ext uri="{BB962C8B-B14F-4D97-AF65-F5344CB8AC3E}">
        <p14:creationId xmlns:p14="http://schemas.microsoft.com/office/powerpoint/2010/main" val="1000810319"/>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1160</TotalTime>
  <Words>1484</Words>
  <Application>Microsoft Office PowerPoint</Application>
  <PresentationFormat>On-screen Show (4:3)</PresentationFormat>
  <Paragraphs>125</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(Body)</vt:lpstr>
      <vt:lpstr>Garamond</vt:lpstr>
      <vt:lpstr>Wingdings</vt:lpstr>
      <vt:lpstr>Edge</vt:lpstr>
      <vt:lpstr>Reasonableness and Statutes</vt:lpstr>
      <vt:lpstr>Reasonableness</vt:lpstr>
      <vt:lpstr>Reasonableness Versus Specific Requirements.</vt:lpstr>
      <vt:lpstr>The HIPAA Security Rule, 45 CFR § 164.306 (a) and (b)</vt:lpstr>
      <vt:lpstr>HIPAA Security Rule,  45 CFR § 164.306 (c) and (e)</vt:lpstr>
      <vt:lpstr>§164.308 Administrative safeguards.</vt:lpstr>
      <vt:lpstr>Specific Requirements: Pros and Cons</vt:lpstr>
      <vt:lpstr>Reasonableness</vt:lpstr>
      <vt:lpstr>The Explanation</vt:lpstr>
      <vt:lpstr>What Is The Required Level Of Care In Kline?</vt:lpstr>
      <vt:lpstr>Expected Harm From Current Defenses</vt:lpstr>
      <vt:lpstr>Reduced Expected Harm From Current Defenses</vt:lpstr>
      <vt:lpstr>Knowledge Of Costs</vt:lpstr>
      <vt:lpstr>The Right Level of Investment</vt:lpstr>
      <vt:lpstr>Do Landlords Know What They Need To Know? </vt:lpstr>
      <vt:lpstr>When Do We Know?</vt:lpstr>
      <vt:lpstr>Industry Standards</vt:lpstr>
      <vt:lpstr>Market Assumptions</vt:lpstr>
      <vt:lpstr>Data Breach Notification Laws</vt:lpstr>
      <vt:lpstr>GRDP Data Breach Reporting</vt:lpstr>
      <vt:lpstr>Doubts About Improvement</vt:lpstr>
      <vt:lpstr>Private Rights of Action – Capital One</vt:lpstr>
      <vt:lpstr>Virginia’s Breach Notification Statute </vt:lpstr>
      <vt:lpstr>The Private Right of Action</vt:lpstr>
      <vt:lpstr>Overview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Warner</dc:creator>
  <cp:lastModifiedBy>Richard Warner</cp:lastModifiedBy>
  <cp:revision>199</cp:revision>
  <dcterms:created xsi:type="dcterms:W3CDTF">2008-02-07T20:45:45Z</dcterms:created>
  <dcterms:modified xsi:type="dcterms:W3CDTF">2024-04-07T15:00:03Z</dcterms:modified>
</cp:coreProperties>
</file>