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4715" r:id="rId2"/>
  </p:sldMasterIdLst>
  <p:notesMasterIdLst>
    <p:notesMasterId r:id="rId36"/>
  </p:notesMasterIdLst>
  <p:handoutMasterIdLst>
    <p:handoutMasterId r:id="rId37"/>
  </p:handoutMasterIdLst>
  <p:sldIdLst>
    <p:sldId id="256" r:id="rId3"/>
    <p:sldId id="466" r:id="rId4"/>
    <p:sldId id="454" r:id="rId5"/>
    <p:sldId id="464" r:id="rId6"/>
    <p:sldId id="403" r:id="rId7"/>
    <p:sldId id="463" r:id="rId8"/>
    <p:sldId id="404" r:id="rId9"/>
    <p:sldId id="406" r:id="rId10"/>
    <p:sldId id="474" r:id="rId11"/>
    <p:sldId id="515" r:id="rId12"/>
    <p:sldId id="369" r:id="rId13"/>
    <p:sldId id="370" r:id="rId14"/>
    <p:sldId id="518" r:id="rId15"/>
    <p:sldId id="452" r:id="rId16"/>
    <p:sldId id="468" r:id="rId17"/>
    <p:sldId id="465" r:id="rId18"/>
    <p:sldId id="467" r:id="rId19"/>
    <p:sldId id="374" r:id="rId20"/>
    <p:sldId id="376" r:id="rId21"/>
    <p:sldId id="378" r:id="rId22"/>
    <p:sldId id="309" r:id="rId23"/>
    <p:sldId id="377" r:id="rId24"/>
    <p:sldId id="379" r:id="rId25"/>
    <p:sldId id="381" r:id="rId26"/>
    <p:sldId id="392" r:id="rId27"/>
    <p:sldId id="382" r:id="rId28"/>
    <p:sldId id="383" r:id="rId29"/>
    <p:sldId id="492" r:id="rId30"/>
    <p:sldId id="351" r:id="rId31"/>
    <p:sldId id="496" r:id="rId32"/>
    <p:sldId id="519" r:id="rId33"/>
    <p:sldId id="520" r:id="rId34"/>
    <p:sldId id="521" r:id="rId3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16" autoAdjust="0"/>
    <p:restoredTop sz="94728" autoAdjust="0"/>
  </p:normalViewPr>
  <p:slideViewPr>
    <p:cSldViewPr>
      <p:cViewPr varScale="1">
        <p:scale>
          <a:sx n="62" d="100"/>
          <a:sy n="62" d="100"/>
        </p:scale>
        <p:origin x="748" y="44"/>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F02477-F87B-C349-A5F5-799619C1C0B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02FAAB43-49B7-D94E-8446-85071FB742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atin typeface="Arial" charset="0"/>
                <a:ea typeface="ＭＳ Ｐゴシック" charset="-128"/>
              </a:defRPr>
            </a:lvl1pPr>
          </a:lstStyle>
          <a:p>
            <a:pPr>
              <a:defRPr/>
            </a:pPr>
            <a:fld id="{C0BDDF06-C1B4-47C4-92E9-D1649612902F}" type="datetimeFigureOut">
              <a:rPr lang="en-US"/>
              <a:pPr>
                <a:defRPr/>
              </a:pPr>
              <a:t>2/8/2024</a:t>
            </a:fld>
            <a:endParaRPr lang="en-US"/>
          </a:p>
        </p:txBody>
      </p:sp>
      <p:sp>
        <p:nvSpPr>
          <p:cNvPr id="4" name="Footer Placeholder 3">
            <a:extLst>
              <a:ext uri="{FF2B5EF4-FFF2-40B4-BE49-F238E27FC236}">
                <a16:creationId xmlns:a16="http://schemas.microsoft.com/office/drawing/2014/main" id="{4DCDADE9-4CA0-A044-B303-C49E287348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558E20A2-E099-BF49-BC7E-02747FC634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hangingPunct="1">
              <a:defRPr sz="1200">
                <a:latin typeface="Arial" charset="0"/>
                <a:ea typeface="ＭＳ Ｐゴシック" charset="-128"/>
              </a:defRPr>
            </a:lvl1pPr>
          </a:lstStyle>
          <a:p>
            <a:pPr>
              <a:defRPr/>
            </a:pPr>
            <a:fld id="{57C514BC-7009-4886-9E38-78140A210FE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36CD25C-B788-AA48-BFF7-3AD372F4B94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175107" name="Rectangle 3">
            <a:extLst>
              <a:ext uri="{FF2B5EF4-FFF2-40B4-BE49-F238E27FC236}">
                <a16:creationId xmlns:a16="http://schemas.microsoft.com/office/drawing/2014/main" id="{0446994F-A029-BE45-A7E3-0D93C71F5A6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26628" name="Rectangle 4">
            <a:extLst>
              <a:ext uri="{FF2B5EF4-FFF2-40B4-BE49-F238E27FC236}">
                <a16:creationId xmlns:a16="http://schemas.microsoft.com/office/drawing/2014/main" id="{EB12CB50-87FD-CC45-BA71-10D14D799569}"/>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a:extLst>
        </p:spPr>
      </p:sp>
      <p:sp>
        <p:nvSpPr>
          <p:cNvPr id="175109" name="Rectangle 5">
            <a:extLst>
              <a:ext uri="{FF2B5EF4-FFF2-40B4-BE49-F238E27FC236}">
                <a16:creationId xmlns:a16="http://schemas.microsoft.com/office/drawing/2014/main" id="{2DACB906-7968-F445-B019-2AC93153FB0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3011A0C2-4C79-E148-9E95-740115E27A3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175111" name="Rectangle 7">
            <a:extLst>
              <a:ext uri="{FF2B5EF4-FFF2-40B4-BE49-F238E27FC236}">
                <a16:creationId xmlns:a16="http://schemas.microsoft.com/office/drawing/2014/main" id="{7653A11B-3C20-D249-8117-ECEB0D81973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5178707-3966-4E1E-A404-54637B32C49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AB484357-8CFF-B345-9618-77ABDD01A92B}"/>
              </a:ext>
            </a:extLst>
          </p:cNvPr>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spcBef>
                <a:spcPct val="30000"/>
              </a:spcBef>
              <a:defRPr sz="1200">
                <a:solidFill>
                  <a:schemeClr val="tx1"/>
                </a:solidFill>
                <a:latin typeface="Arial" charset="0"/>
                <a:ea typeface="ＭＳ Ｐゴシック" charset="-128"/>
              </a:defRPr>
            </a:lvl1pPr>
            <a:lvl2pPr marL="742950" indent="-285750" eaLnBrk="0" hangingPunct="0">
              <a:spcBef>
                <a:spcPct val="30000"/>
              </a:spcBef>
              <a:defRPr sz="1200">
                <a:solidFill>
                  <a:schemeClr val="tx1"/>
                </a:solidFill>
                <a:latin typeface="Arial" charset="0"/>
                <a:ea typeface="ＭＳ Ｐゴシック" charset="-128"/>
              </a:defRPr>
            </a:lvl2pPr>
            <a:lvl3pPr marL="1143000" indent="-228600" eaLnBrk="0" hangingPunct="0">
              <a:spcBef>
                <a:spcPct val="30000"/>
              </a:spcBef>
              <a:defRPr sz="1200">
                <a:solidFill>
                  <a:schemeClr val="tx1"/>
                </a:solidFill>
                <a:latin typeface="Arial" charset="0"/>
                <a:ea typeface="ＭＳ Ｐゴシック" charset="-128"/>
              </a:defRPr>
            </a:lvl3pPr>
            <a:lvl4pPr marL="1600200" indent="-228600" eaLnBrk="0" hangingPunct="0">
              <a:spcBef>
                <a:spcPct val="30000"/>
              </a:spcBef>
              <a:defRPr sz="1200">
                <a:solidFill>
                  <a:schemeClr val="tx1"/>
                </a:solidFill>
                <a:latin typeface="Arial" charset="0"/>
                <a:ea typeface="ＭＳ Ｐゴシック" charset="-128"/>
              </a:defRPr>
            </a:lvl4pPr>
            <a:lvl5pPr marL="2057400" indent="-228600" eaLnBrk="0" hangingPunct="0">
              <a:spcBef>
                <a:spcPct val="30000"/>
              </a:spcBef>
              <a:defRPr sz="1200">
                <a:solidFill>
                  <a:schemeClr val="tx1"/>
                </a:solidFill>
                <a:latin typeface="Arial" charset="0"/>
                <a:ea typeface="ＭＳ Ｐゴシック"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charset="-128"/>
              </a:defRPr>
            </a:lvl9pPr>
          </a:lstStyle>
          <a:p>
            <a:pPr eaLnBrk="1" hangingPunct="1">
              <a:spcBef>
                <a:spcPct val="0"/>
              </a:spcBef>
              <a:defRPr/>
            </a:pPr>
            <a:fld id="{41A6B436-B295-4366-ABF7-EB3C360A923F}" type="slidenum">
              <a:rPr lang="en-US" altLang="en-US" smtClean="0"/>
              <a:pPr eaLnBrk="1" hangingPunct="1">
                <a:spcBef>
                  <a:spcPct val="0"/>
                </a:spcBef>
                <a:defRPr/>
              </a:pPr>
              <a:t>1</a:t>
            </a:fld>
            <a:endParaRPr lang="en-US" altLang="en-US"/>
          </a:p>
        </p:txBody>
      </p:sp>
      <p:sp>
        <p:nvSpPr>
          <p:cNvPr id="27651" name="Rectangle 2">
            <a:extLst>
              <a:ext uri="{FF2B5EF4-FFF2-40B4-BE49-F238E27FC236}">
                <a16:creationId xmlns:a16="http://schemas.microsoft.com/office/drawing/2014/main" id="{149F1732-2A5E-A340-B722-59C111B055A9}"/>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9ADC3353-AFA3-A24F-A34E-481D60C48428}"/>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096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90EA1D1-E228-4C1D-9596-921C85CCEF0A}"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10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067AEBF-C7E3-48F3-A248-23E1548C4F2A}"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9D518A-A404-DF4A-8BD0-C0346E517C5C}"/>
              </a:ext>
            </a:extLst>
          </p:cNvPr>
          <p:cNvSpPr>
            <a:spLocks noGrp="1" noRot="1" noChangeAspect="1"/>
          </p:cNvSpPr>
          <p:nvPr>
            <p:ph type="sldImg"/>
          </p:nvPr>
        </p:nvSpPr>
        <p:spPr/>
      </p:sp>
      <p:sp>
        <p:nvSpPr>
          <p:cNvPr id="48131" name="Notes Placeholder 2">
            <a:extLst>
              <a:ext uri="{FF2B5EF4-FFF2-40B4-BE49-F238E27FC236}">
                <a16:creationId xmlns:a16="http://schemas.microsoft.com/office/drawing/2014/main" id="{4BA665B1-63B7-A14B-BA3D-EC1E4A2CBF14}"/>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a:latin typeface="Arial" panose="020B0604020202020204" pitchFamily="34" charset="0"/>
              <a:ea typeface="ＭＳ Ｐゴシック" panose="020B0600070205080204" pitchFamily="34" charset="-128"/>
            </a:endParaRPr>
          </a:p>
        </p:txBody>
      </p:sp>
      <p:sp>
        <p:nvSpPr>
          <p:cNvPr id="48132" name="Slide Number Placeholder 3">
            <a:extLst>
              <a:ext uri="{FF2B5EF4-FFF2-40B4-BE49-F238E27FC236}">
                <a16:creationId xmlns:a16="http://schemas.microsoft.com/office/drawing/2014/main" id="{DD57C8B5-696D-1542-B400-07835828CDE1}"/>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spcBef>
                <a:spcPct val="30000"/>
              </a:spcBef>
              <a:defRPr sz="1200">
                <a:solidFill>
                  <a:schemeClr val="tx1"/>
                </a:solidFill>
                <a:latin typeface="Arial" charset="0"/>
                <a:ea typeface="ＭＳ Ｐゴシック" charset="-128"/>
              </a:defRPr>
            </a:lvl1pPr>
            <a:lvl2pPr marL="742950" indent="-285750" eaLnBrk="0" hangingPunct="0">
              <a:spcBef>
                <a:spcPct val="30000"/>
              </a:spcBef>
              <a:defRPr sz="1200">
                <a:solidFill>
                  <a:schemeClr val="tx1"/>
                </a:solidFill>
                <a:latin typeface="Arial" charset="0"/>
                <a:ea typeface="ＭＳ Ｐゴシック" charset="-128"/>
              </a:defRPr>
            </a:lvl2pPr>
            <a:lvl3pPr marL="1143000" indent="-228600" eaLnBrk="0" hangingPunct="0">
              <a:spcBef>
                <a:spcPct val="30000"/>
              </a:spcBef>
              <a:defRPr sz="1200">
                <a:solidFill>
                  <a:schemeClr val="tx1"/>
                </a:solidFill>
                <a:latin typeface="Arial" charset="0"/>
                <a:ea typeface="ＭＳ Ｐゴシック" charset="-128"/>
              </a:defRPr>
            </a:lvl3pPr>
            <a:lvl4pPr marL="1600200" indent="-228600" eaLnBrk="0" hangingPunct="0">
              <a:spcBef>
                <a:spcPct val="30000"/>
              </a:spcBef>
              <a:defRPr sz="1200">
                <a:solidFill>
                  <a:schemeClr val="tx1"/>
                </a:solidFill>
                <a:latin typeface="Arial" charset="0"/>
                <a:ea typeface="ＭＳ Ｐゴシック" charset="-128"/>
              </a:defRPr>
            </a:lvl4pPr>
            <a:lvl5pPr marL="2057400" indent="-228600" eaLnBrk="0" hangingPunct="0">
              <a:spcBef>
                <a:spcPct val="30000"/>
              </a:spcBef>
              <a:defRPr sz="1200">
                <a:solidFill>
                  <a:schemeClr val="tx1"/>
                </a:solidFill>
                <a:latin typeface="Arial" charset="0"/>
                <a:ea typeface="ＭＳ Ｐゴシック" charset="-128"/>
              </a:defRPr>
            </a:lvl5pPr>
            <a:lvl6pPr marL="2514600" indent="-228600" eaLnBrk="0" fontAlgn="base" hangingPunct="0">
              <a:spcBef>
                <a:spcPct val="30000"/>
              </a:spcBef>
              <a:spcAft>
                <a:spcPct val="0"/>
              </a:spcAft>
              <a:defRPr sz="1200">
                <a:solidFill>
                  <a:schemeClr val="tx1"/>
                </a:solidFill>
                <a:latin typeface="Arial" charset="0"/>
                <a:ea typeface="ＭＳ Ｐゴシック" charset="-128"/>
              </a:defRPr>
            </a:lvl6pPr>
            <a:lvl7pPr marL="2971800" indent="-228600" eaLnBrk="0" fontAlgn="base" hangingPunct="0">
              <a:spcBef>
                <a:spcPct val="30000"/>
              </a:spcBef>
              <a:spcAft>
                <a:spcPct val="0"/>
              </a:spcAft>
              <a:defRPr sz="1200">
                <a:solidFill>
                  <a:schemeClr val="tx1"/>
                </a:solidFill>
                <a:latin typeface="Arial" charset="0"/>
                <a:ea typeface="ＭＳ Ｐゴシック" charset="-128"/>
              </a:defRPr>
            </a:lvl7pPr>
            <a:lvl8pPr marL="3429000" indent="-228600" eaLnBrk="0" fontAlgn="base" hangingPunct="0">
              <a:spcBef>
                <a:spcPct val="30000"/>
              </a:spcBef>
              <a:spcAft>
                <a:spcPct val="0"/>
              </a:spcAft>
              <a:defRPr sz="1200">
                <a:solidFill>
                  <a:schemeClr val="tx1"/>
                </a:solidFill>
                <a:latin typeface="Arial" charset="0"/>
                <a:ea typeface="ＭＳ Ｐゴシック" charset="-128"/>
              </a:defRPr>
            </a:lvl8pPr>
            <a:lvl9pPr marL="3886200" indent="-228600" eaLnBrk="0" fontAlgn="base" hangingPunct="0">
              <a:spcBef>
                <a:spcPct val="30000"/>
              </a:spcBef>
              <a:spcAft>
                <a:spcPct val="0"/>
              </a:spcAft>
              <a:defRPr sz="1200">
                <a:solidFill>
                  <a:schemeClr val="tx1"/>
                </a:solidFill>
                <a:latin typeface="Arial"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2F21C2C-97C1-4CC8-BD42-06BD1CE05BA4}" type="slidenum">
              <a:rPr kumimoji="0" lang="en-US" altLang="en-US" sz="1200" b="0" i="0" u="none" strike="noStrike" kern="1200" cap="none" spc="0" normalizeH="0" baseline="0" noProof="0" smtClean="0">
                <a:ln>
                  <a:noFill/>
                </a:ln>
                <a:solidFill>
                  <a:srgbClr val="000000"/>
                </a:solidFill>
                <a:effectLst/>
                <a:uLnTx/>
                <a:uFillTx/>
                <a:latin typeface="Arial" charset="0"/>
                <a:ea typeface="ＭＳ Ｐゴシック" charset="-128"/>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charset="0"/>
              <a:ea typeface="ＭＳ Ｐゴシック" charset="-128"/>
              <a:cs typeface="Arial" panose="020B0604020202020204" pitchFamily="34" charset="0"/>
            </a:endParaRPr>
          </a:p>
        </p:txBody>
      </p:sp>
    </p:spTree>
    <p:extLst>
      <p:ext uri="{BB962C8B-B14F-4D97-AF65-F5344CB8AC3E}">
        <p14:creationId xmlns:p14="http://schemas.microsoft.com/office/powerpoint/2010/main" val="1789958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defRPr/>
            </a:pPr>
            <a:fld id="{3BAA6F59-22A0-4EB3-B3DD-7C053042C220}" type="slidenum">
              <a:rPr lang="en-US" altLang="en-US"/>
              <a:pPr eaLnBrk="1" hangingPunct="1">
                <a:spcBef>
                  <a:spcPct val="0"/>
                </a:spcBef>
                <a:defRPr/>
              </a:pPr>
              <a:t>29</a:t>
            </a:fld>
            <a:endParaRPr lang="en-US" altLang="en-US"/>
          </a:p>
        </p:txBody>
      </p:sp>
      <p:sp>
        <p:nvSpPr>
          <p:cNvPr id="65539"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822360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6F760917-CB53-5E4C-99B9-E061E4EBFFBD}"/>
              </a:ext>
            </a:extLst>
          </p:cNvPr>
          <p:cNvSpPr>
            <a:spLocks noChangeShapeType="1"/>
          </p:cNvSpPr>
          <p:nvPr/>
        </p:nvSpPr>
        <p:spPr bwMode="auto">
          <a:xfrm>
            <a:off x="2641600" y="3962400"/>
            <a:ext cx="8682038"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Arial" charset="0"/>
              <a:ea typeface="ＭＳ Ｐゴシック" charset="-128"/>
            </a:endParaRPr>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8D63F2C4-1661-A342-9694-B2F7159AF054}"/>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77F8C684-6A15-9D4B-80BC-E63D8D04CED3}"/>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728CEA13-A079-9442-8CC5-701C67107C25}"/>
              </a:ext>
            </a:extLst>
          </p:cNvPr>
          <p:cNvSpPr>
            <a:spLocks noGrp="1" noChangeArrowheads="1"/>
          </p:cNvSpPr>
          <p:nvPr>
            <p:ph type="sldNum" sz="quarter" idx="12"/>
          </p:nvPr>
        </p:nvSpPr>
        <p:spPr/>
        <p:txBody>
          <a:bodyPr/>
          <a:lstStyle>
            <a:lvl1pPr>
              <a:defRPr/>
            </a:lvl1pPr>
          </a:lstStyle>
          <a:p>
            <a:pPr>
              <a:defRPr/>
            </a:pPr>
            <a:fld id="{B407ECB3-554E-449B-9FDC-DFC830493E6C}" type="slidenum">
              <a:rPr lang="en-US" altLang="en-US"/>
              <a:pPr>
                <a:defRPr/>
              </a:pPr>
              <a:t>‹#›</a:t>
            </a:fld>
            <a:endParaRPr lang="en-US" altLang="en-US"/>
          </a:p>
        </p:txBody>
      </p:sp>
    </p:spTree>
    <p:extLst>
      <p:ext uri="{BB962C8B-B14F-4D97-AF65-F5344CB8AC3E}">
        <p14:creationId xmlns:p14="http://schemas.microsoft.com/office/powerpoint/2010/main" val="105219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6FE6D1B2-0F47-49CD-ACD5-A21DE6934CC6}" type="slidenum">
              <a:rPr lang="en-US" altLang="en-US"/>
              <a:pPr>
                <a:defRPr/>
              </a:pPr>
              <a:t>‹#›</a:t>
            </a:fld>
            <a:endParaRPr lang="en-US" altLang="en-US"/>
          </a:p>
        </p:txBody>
      </p:sp>
    </p:spTree>
    <p:extLst>
      <p:ext uri="{BB962C8B-B14F-4D97-AF65-F5344CB8AC3E}">
        <p14:creationId xmlns:p14="http://schemas.microsoft.com/office/powerpoint/2010/main" val="2079277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CBA12EC5-2350-4CB6-B40B-250F7ADA1EC8}" type="slidenum">
              <a:rPr lang="en-US" altLang="en-US"/>
              <a:pPr>
                <a:defRPr/>
              </a:pPr>
              <a:t>‹#›</a:t>
            </a:fld>
            <a:endParaRPr lang="en-US" altLang="en-US"/>
          </a:p>
        </p:txBody>
      </p:sp>
    </p:spTree>
    <p:extLst>
      <p:ext uri="{BB962C8B-B14F-4D97-AF65-F5344CB8AC3E}">
        <p14:creationId xmlns:p14="http://schemas.microsoft.com/office/powerpoint/2010/main" val="1104554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CC648325-DBB2-4600-A9D3-B597BD1DB3BF}"/>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1800"/>
          </a:p>
        </p:txBody>
      </p:sp>
      <p:sp>
        <p:nvSpPr>
          <p:cNvPr id="5" name="Line 8">
            <a:extLst>
              <a:ext uri="{FF2B5EF4-FFF2-40B4-BE49-F238E27FC236}">
                <a16:creationId xmlns:a16="http://schemas.microsoft.com/office/drawing/2014/main" id="{0FF64A26-19CE-4CC3-A667-6014A469BC2E}"/>
              </a:ext>
            </a:extLst>
          </p:cNvPr>
          <p:cNvSpPr>
            <a:spLocks noChangeShapeType="1"/>
          </p:cNvSpPr>
          <p:nvPr/>
        </p:nvSpPr>
        <p:spPr bwMode="auto">
          <a:xfrm>
            <a:off x="2641601" y="3962400"/>
            <a:ext cx="8682567"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800"/>
          </a:p>
        </p:txBody>
      </p:sp>
      <p:sp>
        <p:nvSpPr>
          <p:cNvPr id="18434"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8435"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05AE53FC-6422-4B7F-A45B-A13120C1D00F}"/>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C95E3AD9-5151-4964-AC1B-BD21E2D14D5B}"/>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E75F519-454A-48A9-9367-CD61CD72939E}"/>
              </a:ext>
            </a:extLst>
          </p:cNvPr>
          <p:cNvSpPr>
            <a:spLocks noGrp="1" noChangeArrowheads="1"/>
          </p:cNvSpPr>
          <p:nvPr>
            <p:ph type="sldNum" sz="quarter" idx="12"/>
          </p:nvPr>
        </p:nvSpPr>
        <p:spPr/>
        <p:txBody>
          <a:bodyPr/>
          <a:lstStyle>
            <a:lvl1pPr>
              <a:defRPr/>
            </a:lvl1pPr>
          </a:lstStyle>
          <a:p>
            <a:fld id="{1332C7E1-449E-44D8-B9D3-78468AD650D9}" type="slidenum">
              <a:rPr lang="en-US" altLang="en-US"/>
              <a:pPr/>
              <a:t>‹#›</a:t>
            </a:fld>
            <a:endParaRPr lang="en-US" altLang="en-US"/>
          </a:p>
        </p:txBody>
      </p:sp>
    </p:spTree>
    <p:extLst>
      <p:ext uri="{BB962C8B-B14F-4D97-AF65-F5344CB8AC3E}">
        <p14:creationId xmlns:p14="http://schemas.microsoft.com/office/powerpoint/2010/main" val="3112554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079EB52-65F7-41BA-9BF2-572942886F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B55DA68-FAA4-4CFE-92AE-5A786713D6B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88E75BC-2EEA-499F-9D74-A0CE0AA8F185}"/>
              </a:ext>
            </a:extLst>
          </p:cNvPr>
          <p:cNvSpPr>
            <a:spLocks noGrp="1" noChangeArrowheads="1"/>
          </p:cNvSpPr>
          <p:nvPr>
            <p:ph type="sldNum" sz="quarter" idx="12"/>
          </p:nvPr>
        </p:nvSpPr>
        <p:spPr>
          <a:ln/>
        </p:spPr>
        <p:txBody>
          <a:bodyPr/>
          <a:lstStyle>
            <a:lvl1pPr>
              <a:defRPr/>
            </a:lvl1pPr>
          </a:lstStyle>
          <a:p>
            <a:fld id="{35DC498B-D11B-428D-B909-671A43EFD71A}" type="slidenum">
              <a:rPr lang="en-US" altLang="en-US"/>
              <a:pPr/>
              <a:t>‹#›</a:t>
            </a:fld>
            <a:endParaRPr lang="en-US" altLang="en-US"/>
          </a:p>
        </p:txBody>
      </p:sp>
    </p:spTree>
    <p:extLst>
      <p:ext uri="{BB962C8B-B14F-4D97-AF65-F5344CB8AC3E}">
        <p14:creationId xmlns:p14="http://schemas.microsoft.com/office/powerpoint/2010/main" val="328825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033701F-4396-4B63-B892-5645940CD6B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C6D5F16-04EE-400F-A280-CD4A07517A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7B9368A-CCCC-4DD2-A3F2-75FCDA1C7A72}"/>
              </a:ext>
            </a:extLst>
          </p:cNvPr>
          <p:cNvSpPr>
            <a:spLocks noGrp="1" noChangeArrowheads="1"/>
          </p:cNvSpPr>
          <p:nvPr>
            <p:ph type="sldNum" sz="quarter" idx="12"/>
          </p:nvPr>
        </p:nvSpPr>
        <p:spPr>
          <a:ln/>
        </p:spPr>
        <p:txBody>
          <a:bodyPr/>
          <a:lstStyle>
            <a:lvl1pPr>
              <a:defRPr/>
            </a:lvl1pPr>
          </a:lstStyle>
          <a:p>
            <a:fld id="{4C0821CE-1C7D-4BEF-951E-2718F684B94A}" type="slidenum">
              <a:rPr lang="en-US" altLang="en-US"/>
              <a:pPr/>
              <a:t>‹#›</a:t>
            </a:fld>
            <a:endParaRPr lang="en-US" altLang="en-US"/>
          </a:p>
        </p:txBody>
      </p:sp>
    </p:spTree>
    <p:extLst>
      <p:ext uri="{BB962C8B-B14F-4D97-AF65-F5344CB8AC3E}">
        <p14:creationId xmlns:p14="http://schemas.microsoft.com/office/powerpoint/2010/main" val="2578122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78D6B9C-0FC4-4382-A0FA-0D64F74EE53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E80D75E-E546-48E2-8E15-5F8DFCB4C5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ABA2E0C-B979-4BA4-8874-6A7A302F9BE1}"/>
              </a:ext>
            </a:extLst>
          </p:cNvPr>
          <p:cNvSpPr>
            <a:spLocks noGrp="1" noChangeArrowheads="1"/>
          </p:cNvSpPr>
          <p:nvPr>
            <p:ph type="sldNum" sz="quarter" idx="12"/>
          </p:nvPr>
        </p:nvSpPr>
        <p:spPr>
          <a:ln/>
        </p:spPr>
        <p:txBody>
          <a:bodyPr/>
          <a:lstStyle>
            <a:lvl1pPr>
              <a:defRPr/>
            </a:lvl1pPr>
          </a:lstStyle>
          <a:p>
            <a:fld id="{51925330-0A73-4F50-9749-F4F0ECB3EFC3}" type="slidenum">
              <a:rPr lang="en-US" altLang="en-US"/>
              <a:pPr/>
              <a:t>‹#›</a:t>
            </a:fld>
            <a:endParaRPr lang="en-US" altLang="en-US"/>
          </a:p>
        </p:txBody>
      </p:sp>
    </p:spTree>
    <p:extLst>
      <p:ext uri="{BB962C8B-B14F-4D97-AF65-F5344CB8AC3E}">
        <p14:creationId xmlns:p14="http://schemas.microsoft.com/office/powerpoint/2010/main" val="2587021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229A81D-5283-4ED2-A5F2-A0C77DB67DF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33262F-5F26-41C1-A340-3E600B710D4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B70F1F0E-237E-4567-8874-1DC8F6934C00}"/>
              </a:ext>
            </a:extLst>
          </p:cNvPr>
          <p:cNvSpPr>
            <a:spLocks noGrp="1" noChangeArrowheads="1"/>
          </p:cNvSpPr>
          <p:nvPr>
            <p:ph type="sldNum" sz="quarter" idx="12"/>
          </p:nvPr>
        </p:nvSpPr>
        <p:spPr>
          <a:ln/>
        </p:spPr>
        <p:txBody>
          <a:bodyPr/>
          <a:lstStyle>
            <a:lvl1pPr>
              <a:defRPr/>
            </a:lvl1pPr>
          </a:lstStyle>
          <a:p>
            <a:fld id="{6F354655-24C4-4ADB-85F4-2F60099E7578}" type="slidenum">
              <a:rPr lang="en-US" altLang="en-US"/>
              <a:pPr/>
              <a:t>‹#›</a:t>
            </a:fld>
            <a:endParaRPr lang="en-US" altLang="en-US"/>
          </a:p>
        </p:txBody>
      </p:sp>
    </p:spTree>
    <p:extLst>
      <p:ext uri="{BB962C8B-B14F-4D97-AF65-F5344CB8AC3E}">
        <p14:creationId xmlns:p14="http://schemas.microsoft.com/office/powerpoint/2010/main" val="31034984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4423F63-F40C-4B71-B392-F1BFB297833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1C96BFDB-3D7E-4AA8-8C01-58FCFC2ECE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BBB0C82C-429C-4CFA-AE56-246F50131513}"/>
              </a:ext>
            </a:extLst>
          </p:cNvPr>
          <p:cNvSpPr>
            <a:spLocks noGrp="1" noChangeArrowheads="1"/>
          </p:cNvSpPr>
          <p:nvPr>
            <p:ph type="sldNum" sz="quarter" idx="12"/>
          </p:nvPr>
        </p:nvSpPr>
        <p:spPr>
          <a:ln/>
        </p:spPr>
        <p:txBody>
          <a:bodyPr/>
          <a:lstStyle>
            <a:lvl1pPr>
              <a:defRPr/>
            </a:lvl1pPr>
          </a:lstStyle>
          <a:p>
            <a:fld id="{231B79E7-02BF-4602-ABF1-AC68712BFBD8}" type="slidenum">
              <a:rPr lang="en-US" altLang="en-US"/>
              <a:pPr/>
              <a:t>‹#›</a:t>
            </a:fld>
            <a:endParaRPr lang="en-US" altLang="en-US"/>
          </a:p>
        </p:txBody>
      </p:sp>
    </p:spTree>
    <p:extLst>
      <p:ext uri="{BB962C8B-B14F-4D97-AF65-F5344CB8AC3E}">
        <p14:creationId xmlns:p14="http://schemas.microsoft.com/office/powerpoint/2010/main" val="41373197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1966C9B-103D-4D03-A4E9-DA625DE713A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C77E95C0-35DD-4F99-BE97-6C21A8584DF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EEE2A90C-2955-478F-8B0F-94F66B0EB1AC}"/>
              </a:ext>
            </a:extLst>
          </p:cNvPr>
          <p:cNvSpPr>
            <a:spLocks noGrp="1" noChangeArrowheads="1"/>
          </p:cNvSpPr>
          <p:nvPr>
            <p:ph type="sldNum" sz="quarter" idx="12"/>
          </p:nvPr>
        </p:nvSpPr>
        <p:spPr>
          <a:ln/>
        </p:spPr>
        <p:txBody>
          <a:bodyPr/>
          <a:lstStyle>
            <a:lvl1pPr>
              <a:defRPr/>
            </a:lvl1pPr>
          </a:lstStyle>
          <a:p>
            <a:fld id="{7B43E064-DB77-4D68-B063-2B6574A9CDBB}" type="slidenum">
              <a:rPr lang="en-US" altLang="en-US"/>
              <a:pPr/>
              <a:t>‹#›</a:t>
            </a:fld>
            <a:endParaRPr lang="en-US" altLang="en-US"/>
          </a:p>
        </p:txBody>
      </p:sp>
    </p:spTree>
    <p:extLst>
      <p:ext uri="{BB962C8B-B14F-4D97-AF65-F5344CB8AC3E}">
        <p14:creationId xmlns:p14="http://schemas.microsoft.com/office/powerpoint/2010/main" val="27552184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A1DB0C3-E855-4992-BB59-A3C21D3CFC2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9FBC8881-F104-4A44-BF4C-AE13EA44B72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E45EAF7-5954-4EB9-B2A3-10C3183F79EB}"/>
              </a:ext>
            </a:extLst>
          </p:cNvPr>
          <p:cNvSpPr>
            <a:spLocks noGrp="1" noChangeArrowheads="1"/>
          </p:cNvSpPr>
          <p:nvPr>
            <p:ph type="sldNum" sz="quarter" idx="12"/>
          </p:nvPr>
        </p:nvSpPr>
        <p:spPr>
          <a:ln/>
        </p:spPr>
        <p:txBody>
          <a:bodyPr/>
          <a:lstStyle>
            <a:lvl1pPr>
              <a:defRPr/>
            </a:lvl1pPr>
          </a:lstStyle>
          <a:p>
            <a:fld id="{5855981B-AD3A-4A70-813D-75E3DB66A58F}" type="slidenum">
              <a:rPr lang="en-US" altLang="en-US"/>
              <a:pPr/>
              <a:t>‹#›</a:t>
            </a:fld>
            <a:endParaRPr lang="en-US" altLang="en-US"/>
          </a:p>
        </p:txBody>
      </p:sp>
    </p:spTree>
    <p:extLst>
      <p:ext uri="{BB962C8B-B14F-4D97-AF65-F5344CB8AC3E}">
        <p14:creationId xmlns:p14="http://schemas.microsoft.com/office/powerpoint/2010/main" val="59580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2AFCB75A-4AE9-46C3-B4AF-8E70623FD600}" type="slidenum">
              <a:rPr lang="en-US" altLang="en-US"/>
              <a:pPr>
                <a:defRPr/>
              </a:pPr>
              <a:t>‹#›</a:t>
            </a:fld>
            <a:endParaRPr lang="en-US" altLang="en-US"/>
          </a:p>
        </p:txBody>
      </p:sp>
    </p:spTree>
    <p:extLst>
      <p:ext uri="{BB962C8B-B14F-4D97-AF65-F5344CB8AC3E}">
        <p14:creationId xmlns:p14="http://schemas.microsoft.com/office/powerpoint/2010/main" val="41426899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759B8FB-F457-4351-91C1-6CEC183482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DD0F013-B120-414C-9449-A389CC86446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E1D48DF-59F9-4B84-9CEA-BEE59950F831}"/>
              </a:ext>
            </a:extLst>
          </p:cNvPr>
          <p:cNvSpPr>
            <a:spLocks noGrp="1" noChangeArrowheads="1"/>
          </p:cNvSpPr>
          <p:nvPr>
            <p:ph type="sldNum" sz="quarter" idx="12"/>
          </p:nvPr>
        </p:nvSpPr>
        <p:spPr>
          <a:ln/>
        </p:spPr>
        <p:txBody>
          <a:bodyPr/>
          <a:lstStyle>
            <a:lvl1pPr>
              <a:defRPr/>
            </a:lvl1pPr>
          </a:lstStyle>
          <a:p>
            <a:fld id="{ABD36BA1-707D-49BA-BA69-321FD1CD7E64}" type="slidenum">
              <a:rPr lang="en-US" altLang="en-US"/>
              <a:pPr/>
              <a:t>‹#›</a:t>
            </a:fld>
            <a:endParaRPr lang="en-US" altLang="en-US"/>
          </a:p>
        </p:txBody>
      </p:sp>
    </p:spTree>
    <p:extLst>
      <p:ext uri="{BB962C8B-B14F-4D97-AF65-F5344CB8AC3E}">
        <p14:creationId xmlns:p14="http://schemas.microsoft.com/office/powerpoint/2010/main" val="593593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55DB9B5-6E6E-4A44-83CB-8FA4D8C0CAF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0C9F026-1835-4C2E-8C5F-7B5A88B02BD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DC8E649-2A7D-4D59-9F01-0A3D01904A3D}"/>
              </a:ext>
            </a:extLst>
          </p:cNvPr>
          <p:cNvSpPr>
            <a:spLocks noGrp="1" noChangeArrowheads="1"/>
          </p:cNvSpPr>
          <p:nvPr>
            <p:ph type="sldNum" sz="quarter" idx="12"/>
          </p:nvPr>
        </p:nvSpPr>
        <p:spPr>
          <a:ln/>
        </p:spPr>
        <p:txBody>
          <a:bodyPr/>
          <a:lstStyle>
            <a:lvl1pPr>
              <a:defRPr/>
            </a:lvl1pPr>
          </a:lstStyle>
          <a:p>
            <a:fld id="{A965448E-9060-472A-A79B-4C36895BC41E}" type="slidenum">
              <a:rPr lang="en-US" altLang="en-US"/>
              <a:pPr/>
              <a:t>‹#›</a:t>
            </a:fld>
            <a:endParaRPr lang="en-US" altLang="en-US"/>
          </a:p>
        </p:txBody>
      </p:sp>
    </p:spTree>
    <p:extLst>
      <p:ext uri="{BB962C8B-B14F-4D97-AF65-F5344CB8AC3E}">
        <p14:creationId xmlns:p14="http://schemas.microsoft.com/office/powerpoint/2010/main" val="25346102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D30329-3775-4AEF-91F2-9EADDC1847A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412DA31-F912-4E09-B1F6-F2993488C18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C77CBB6-52D7-4241-8830-8B3E1A62B78D}"/>
              </a:ext>
            </a:extLst>
          </p:cNvPr>
          <p:cNvSpPr>
            <a:spLocks noGrp="1" noChangeArrowheads="1"/>
          </p:cNvSpPr>
          <p:nvPr>
            <p:ph type="sldNum" sz="quarter" idx="12"/>
          </p:nvPr>
        </p:nvSpPr>
        <p:spPr>
          <a:ln/>
        </p:spPr>
        <p:txBody>
          <a:bodyPr/>
          <a:lstStyle>
            <a:lvl1pPr>
              <a:defRPr/>
            </a:lvl1pPr>
          </a:lstStyle>
          <a:p>
            <a:fld id="{631CED1F-906C-4D09-BCFC-1875D38287F2}" type="slidenum">
              <a:rPr lang="en-US" altLang="en-US"/>
              <a:pPr/>
              <a:t>‹#›</a:t>
            </a:fld>
            <a:endParaRPr lang="en-US" altLang="en-US"/>
          </a:p>
        </p:txBody>
      </p:sp>
    </p:spTree>
    <p:extLst>
      <p:ext uri="{BB962C8B-B14F-4D97-AF65-F5344CB8AC3E}">
        <p14:creationId xmlns:p14="http://schemas.microsoft.com/office/powerpoint/2010/main" val="2245524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3DE4F41F-4609-4CC2-8780-2C2A4953DBCD}" type="slidenum">
              <a:rPr lang="en-US" altLang="en-US"/>
              <a:pPr>
                <a:defRPr/>
              </a:pPr>
              <a:t>‹#›</a:t>
            </a:fld>
            <a:endParaRPr lang="en-US" altLang="en-US"/>
          </a:p>
        </p:txBody>
      </p:sp>
    </p:spTree>
    <p:extLst>
      <p:ext uri="{BB962C8B-B14F-4D97-AF65-F5344CB8AC3E}">
        <p14:creationId xmlns:p14="http://schemas.microsoft.com/office/powerpoint/2010/main" val="300252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A43CAF81-F9E7-420E-AFF2-3E1654F75EB2}" type="slidenum">
              <a:rPr lang="en-US" altLang="en-US"/>
              <a:pPr>
                <a:defRPr/>
              </a:pPr>
              <a:t>‹#›</a:t>
            </a:fld>
            <a:endParaRPr lang="en-US" altLang="en-US"/>
          </a:p>
        </p:txBody>
      </p:sp>
    </p:spTree>
    <p:extLst>
      <p:ext uri="{BB962C8B-B14F-4D97-AF65-F5344CB8AC3E}">
        <p14:creationId xmlns:p14="http://schemas.microsoft.com/office/powerpoint/2010/main" val="1060601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71B1C590-ADEC-4F77-BADF-FCD964395E93}" type="slidenum">
              <a:rPr lang="en-US" altLang="en-US"/>
              <a:pPr>
                <a:defRPr/>
              </a:pPr>
              <a:t>‹#›</a:t>
            </a:fld>
            <a:endParaRPr lang="en-US" altLang="en-US"/>
          </a:p>
        </p:txBody>
      </p:sp>
    </p:spTree>
    <p:extLst>
      <p:ext uri="{BB962C8B-B14F-4D97-AF65-F5344CB8AC3E}">
        <p14:creationId xmlns:p14="http://schemas.microsoft.com/office/powerpoint/2010/main" val="924263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9945569C-FE1B-43A7-972B-2832C95B484C}" type="slidenum">
              <a:rPr lang="en-US" altLang="en-US"/>
              <a:pPr>
                <a:defRPr/>
              </a:pPr>
              <a:t>‹#›</a:t>
            </a:fld>
            <a:endParaRPr lang="en-US" altLang="en-US"/>
          </a:p>
        </p:txBody>
      </p:sp>
    </p:spTree>
    <p:extLst>
      <p:ext uri="{BB962C8B-B14F-4D97-AF65-F5344CB8AC3E}">
        <p14:creationId xmlns:p14="http://schemas.microsoft.com/office/powerpoint/2010/main" val="247028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FCF1163A-C0B4-46A9-94A5-BD61D2CA3084}" type="slidenum">
              <a:rPr lang="en-US" altLang="en-US"/>
              <a:pPr>
                <a:defRPr/>
              </a:pPr>
              <a:t>‹#›</a:t>
            </a:fld>
            <a:endParaRPr lang="en-US" altLang="en-US"/>
          </a:p>
        </p:txBody>
      </p:sp>
    </p:spTree>
    <p:extLst>
      <p:ext uri="{BB962C8B-B14F-4D97-AF65-F5344CB8AC3E}">
        <p14:creationId xmlns:p14="http://schemas.microsoft.com/office/powerpoint/2010/main" val="137820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8050CC75-AE14-4E74-8074-BF03EEF8F83B}" type="slidenum">
              <a:rPr lang="en-US" altLang="en-US"/>
              <a:pPr>
                <a:defRPr/>
              </a:pPr>
              <a:t>‹#›</a:t>
            </a:fld>
            <a:endParaRPr lang="en-US" altLang="en-US"/>
          </a:p>
        </p:txBody>
      </p:sp>
    </p:spTree>
    <p:extLst>
      <p:ext uri="{BB962C8B-B14F-4D97-AF65-F5344CB8AC3E}">
        <p14:creationId xmlns:p14="http://schemas.microsoft.com/office/powerpoint/2010/main" val="352311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F6C7A2-6012-9D40-BE46-C09C9CB595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CE90260-21FE-DC4E-9A6C-B20B796D6EE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DB392A9-7DD1-C141-B156-7723092AF580}"/>
              </a:ext>
            </a:extLst>
          </p:cNvPr>
          <p:cNvSpPr>
            <a:spLocks noGrp="1" noChangeArrowheads="1"/>
          </p:cNvSpPr>
          <p:nvPr>
            <p:ph type="sldNum" sz="quarter" idx="12"/>
          </p:nvPr>
        </p:nvSpPr>
        <p:spPr>
          <a:ln/>
        </p:spPr>
        <p:txBody>
          <a:bodyPr/>
          <a:lstStyle>
            <a:lvl1pPr>
              <a:defRPr/>
            </a:lvl1pPr>
          </a:lstStyle>
          <a:p>
            <a:pPr>
              <a:defRPr/>
            </a:pPr>
            <a:fld id="{9360E6C4-7792-4D32-885B-CAA7A2031449}" type="slidenum">
              <a:rPr lang="en-US" altLang="en-US"/>
              <a:pPr>
                <a:defRPr/>
              </a:pPr>
              <a:t>‹#›</a:t>
            </a:fld>
            <a:endParaRPr lang="en-US" altLang="en-US"/>
          </a:p>
        </p:txBody>
      </p:sp>
    </p:spTree>
    <p:extLst>
      <p:ext uri="{BB962C8B-B14F-4D97-AF65-F5344CB8AC3E}">
        <p14:creationId xmlns:p14="http://schemas.microsoft.com/office/powerpoint/2010/main" val="62405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46A9ADA-8CA1-D04B-BE4F-9589DBFC31A1}"/>
              </a:ext>
            </a:extLst>
          </p:cNvPr>
          <p:cNvSpPr>
            <a:spLocks noGrp="1" noChangeArrowheads="1"/>
          </p:cNvSpPr>
          <p:nvPr>
            <p:ph type="title"/>
          </p:nvPr>
        </p:nvSpPr>
        <p:spPr bwMode="auto">
          <a:xfrm>
            <a:off x="609600" y="277813"/>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3">
            <a:extLst>
              <a:ext uri="{FF2B5EF4-FFF2-40B4-BE49-F238E27FC236}">
                <a16:creationId xmlns:a16="http://schemas.microsoft.com/office/drawing/2014/main" id="{76582F81-BE43-D74B-9BC8-45B4ED87BF19}"/>
              </a:ext>
            </a:extLst>
          </p:cNvPr>
          <p:cNvSpPr>
            <a:spLocks noGrp="1" noChangeArrowheads="1"/>
          </p:cNvSpPr>
          <p:nvPr>
            <p:ph type="body" idx="1"/>
          </p:nvPr>
        </p:nvSpPr>
        <p:spPr bwMode="auto">
          <a:xfrm>
            <a:off x="609600" y="1600200"/>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64" name="Rectangle 4">
            <a:extLst>
              <a:ext uri="{FF2B5EF4-FFF2-40B4-BE49-F238E27FC236}">
                <a16:creationId xmlns:a16="http://schemas.microsoft.com/office/drawing/2014/main" id="{6CF6C7A2-6012-9D40-BE46-C09C9CB59566}"/>
              </a:ext>
            </a:extLst>
          </p:cNvPr>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Garamond" panose="02020404030301010803" pitchFamily="18" charset="0"/>
              </a:defRPr>
            </a:lvl1pPr>
          </a:lstStyle>
          <a:p>
            <a:pPr>
              <a:defRPr/>
            </a:pPr>
            <a:endParaRPr lang="en-US" altLang="en-US"/>
          </a:p>
        </p:txBody>
      </p:sp>
      <p:sp>
        <p:nvSpPr>
          <p:cNvPr id="168965" name="Rectangle 5">
            <a:extLst>
              <a:ext uri="{FF2B5EF4-FFF2-40B4-BE49-F238E27FC236}">
                <a16:creationId xmlns:a16="http://schemas.microsoft.com/office/drawing/2014/main" id="{4CE90260-21FE-DC4E-9A6C-B20B796D6EE5}"/>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Garamond" panose="02020404030301010803" pitchFamily="18" charset="0"/>
              </a:defRPr>
            </a:lvl1pPr>
          </a:lstStyle>
          <a:p>
            <a:pPr>
              <a:defRPr/>
            </a:pPr>
            <a:endParaRPr lang="en-US" altLang="en-US"/>
          </a:p>
        </p:txBody>
      </p:sp>
      <p:sp>
        <p:nvSpPr>
          <p:cNvPr id="168966" name="Rectangle 6">
            <a:extLst>
              <a:ext uri="{FF2B5EF4-FFF2-40B4-BE49-F238E27FC236}">
                <a16:creationId xmlns:a16="http://schemas.microsoft.com/office/drawing/2014/main" id="{5DB392A9-7DD1-C141-B156-7723092AF580}"/>
              </a:ext>
            </a:extLst>
          </p:cNvPr>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F3E02E9F-BF36-4829-8F03-165E65B88597}" type="slidenum">
              <a:rPr lang="en-US" altLang="en-US"/>
              <a:pPr>
                <a:defRPr/>
              </a:pPr>
              <a:t>‹#›</a:t>
            </a:fld>
            <a:endParaRPr lang="en-US" altLang="en-US"/>
          </a:p>
        </p:txBody>
      </p:sp>
      <p:sp>
        <p:nvSpPr>
          <p:cNvPr id="1031" name="Freeform 7"/>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696" r:id="rId1"/>
    <p:sldLayoutId id="2147484686" r:id="rId2"/>
    <p:sldLayoutId id="2147484687" r:id="rId3"/>
    <p:sldLayoutId id="2147484688" r:id="rId4"/>
    <p:sldLayoutId id="2147484689" r:id="rId5"/>
    <p:sldLayoutId id="2147484690" r:id="rId6"/>
    <p:sldLayoutId id="2147484691" r:id="rId7"/>
    <p:sldLayoutId id="2147484692" r:id="rId8"/>
    <p:sldLayoutId id="2147484693" r:id="rId9"/>
    <p:sldLayoutId id="2147484694" r:id="rId10"/>
    <p:sldLayoutId id="214748469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ＭＳ Ｐゴシック" charset="0"/>
        </a:defRPr>
      </a:lvl1pPr>
      <a:lvl2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ＭＳ Ｐゴシック" charset="0"/>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02045D9-FF07-4377-9D9D-610E3D7BE896}"/>
              </a:ext>
            </a:extLst>
          </p:cNvPr>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2EF2C19-2BF5-455E-BC55-67EF04748F0A}"/>
              </a:ext>
            </a:extLst>
          </p:cNvPr>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412" name="Rectangle 4">
            <a:extLst>
              <a:ext uri="{FF2B5EF4-FFF2-40B4-BE49-F238E27FC236}">
                <a16:creationId xmlns:a16="http://schemas.microsoft.com/office/drawing/2014/main" id="{731E2390-8381-4A22-904D-AE27301BD630}"/>
              </a:ext>
            </a:extLst>
          </p:cNvPr>
          <p:cNvSpPr>
            <a:spLocks noGrp="1" noChangeArrowheads="1"/>
          </p:cNvSpPr>
          <p:nvPr>
            <p:ph type="dt" sz="half" idx="2"/>
          </p:nvPr>
        </p:nvSpPr>
        <p:spPr bwMode="auto">
          <a:xfrm>
            <a:off x="609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j-lt"/>
                <a:cs typeface="Arial" charset="0"/>
              </a:defRPr>
            </a:lvl1pPr>
          </a:lstStyle>
          <a:p>
            <a:pPr>
              <a:defRPr/>
            </a:pPr>
            <a:endParaRPr lang="en-US" altLang="en-US"/>
          </a:p>
        </p:txBody>
      </p:sp>
      <p:sp>
        <p:nvSpPr>
          <p:cNvPr id="17413" name="Rectangle 5">
            <a:extLst>
              <a:ext uri="{FF2B5EF4-FFF2-40B4-BE49-F238E27FC236}">
                <a16:creationId xmlns:a16="http://schemas.microsoft.com/office/drawing/2014/main" id="{F7B1F756-BBFD-482C-99FE-ACA390D8F00D}"/>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j-lt"/>
                <a:cs typeface="Arial" charset="0"/>
              </a:defRPr>
            </a:lvl1pPr>
          </a:lstStyle>
          <a:p>
            <a:pPr>
              <a:defRPr/>
            </a:pPr>
            <a:endParaRPr lang="en-US" altLang="en-US"/>
          </a:p>
        </p:txBody>
      </p:sp>
      <p:sp>
        <p:nvSpPr>
          <p:cNvPr id="17414" name="Rectangle 6">
            <a:extLst>
              <a:ext uri="{FF2B5EF4-FFF2-40B4-BE49-F238E27FC236}">
                <a16:creationId xmlns:a16="http://schemas.microsoft.com/office/drawing/2014/main" id="{82BF09A7-E5FE-4233-999A-D422CE051E81}"/>
              </a:ext>
            </a:extLst>
          </p:cNvPr>
          <p:cNvSpPr>
            <a:spLocks noGrp="1" noChangeArrowheads="1"/>
          </p:cNvSpPr>
          <p:nvPr>
            <p:ph type="sldNum" sz="quarter" idx="4"/>
          </p:nvPr>
        </p:nvSpPr>
        <p:spPr bwMode="auto">
          <a:xfrm>
            <a:off x="8737600" y="6243638"/>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fld id="{60C81C6A-C221-4CD0-BA62-F7FFBBD42936}" type="slidenum">
              <a:rPr lang="en-US" altLang="en-US"/>
              <a:pPr/>
              <a:t>‹#›</a:t>
            </a:fld>
            <a:endParaRPr lang="en-US" altLang="en-US"/>
          </a:p>
        </p:txBody>
      </p:sp>
      <p:sp>
        <p:nvSpPr>
          <p:cNvPr id="1031" name="Freeform 7">
            <a:extLst>
              <a:ext uri="{FF2B5EF4-FFF2-40B4-BE49-F238E27FC236}">
                <a16:creationId xmlns:a16="http://schemas.microsoft.com/office/drawing/2014/main" id="{41234196-467B-47CA-AA55-31D9049D7665}"/>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1800"/>
          </a:p>
        </p:txBody>
      </p:sp>
    </p:spTree>
    <p:extLst>
      <p:ext uri="{BB962C8B-B14F-4D97-AF65-F5344CB8AC3E}">
        <p14:creationId xmlns:p14="http://schemas.microsoft.com/office/powerpoint/2010/main" val="1102141331"/>
      </p:ext>
    </p:extLst>
  </p:cSld>
  <p:clrMap bg1="lt1" tx1="dk1" bg2="lt2" tx2="dk2" accent1="accent1" accent2="accent2" accent3="accent3" accent4="accent4" accent5="accent5" accent6="accent6" hlink="hlink" folHlink="folHlink"/>
  <p:sldLayoutIdLst>
    <p:sldLayoutId id="2147484716" r:id="rId1"/>
    <p:sldLayoutId id="2147484717" r:id="rId2"/>
    <p:sldLayoutId id="2147484718" r:id="rId3"/>
    <p:sldLayoutId id="2147484719" r:id="rId4"/>
    <p:sldLayoutId id="2147484720" r:id="rId5"/>
    <p:sldLayoutId id="2147484721" r:id="rId6"/>
    <p:sldLayoutId id="2147484722" r:id="rId7"/>
    <p:sldLayoutId id="2147484723" r:id="rId8"/>
    <p:sldLayoutId id="2147484724" r:id="rId9"/>
    <p:sldLayoutId id="2147484725" r:id="rId10"/>
    <p:sldLayoutId id="2147484726"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cs typeface="Arial" charset="0"/>
        </a:defRPr>
      </a:lvl2pPr>
      <a:lvl3pPr algn="l" rtl="0" eaLnBrk="0" fontAlgn="base" hangingPunct="0">
        <a:spcBef>
          <a:spcPct val="0"/>
        </a:spcBef>
        <a:spcAft>
          <a:spcPct val="0"/>
        </a:spcAft>
        <a:defRPr sz="4200">
          <a:solidFill>
            <a:schemeClr val="tx1"/>
          </a:solidFill>
          <a:latin typeface="Garamond" pitchFamily="18" charset="0"/>
          <a:cs typeface="Arial" charset="0"/>
        </a:defRPr>
      </a:lvl3pPr>
      <a:lvl4pPr algn="l" rtl="0" eaLnBrk="0" fontAlgn="base" hangingPunct="0">
        <a:spcBef>
          <a:spcPct val="0"/>
        </a:spcBef>
        <a:spcAft>
          <a:spcPct val="0"/>
        </a:spcAft>
        <a:defRPr sz="4200">
          <a:solidFill>
            <a:schemeClr val="tx1"/>
          </a:solidFill>
          <a:latin typeface="Garamond" pitchFamily="18" charset="0"/>
          <a:cs typeface="Arial" charset="0"/>
        </a:defRPr>
      </a:lvl4pPr>
      <a:lvl5pPr algn="l" rtl="0" eaLnBrk="0" fontAlgn="base" hangingPunct="0">
        <a:spcBef>
          <a:spcPct val="0"/>
        </a:spcBef>
        <a:spcAft>
          <a:spcPct val="0"/>
        </a:spcAft>
        <a:defRPr sz="4200">
          <a:solidFill>
            <a:schemeClr val="tx1"/>
          </a:solidFill>
          <a:latin typeface="Garamond" pitchFamily="18" charset="0"/>
          <a:cs typeface="Arial" charset="0"/>
        </a:defRPr>
      </a:lvl5pPr>
      <a:lvl6pPr marL="457200" algn="l" rtl="0" fontAlgn="base">
        <a:spcBef>
          <a:spcPct val="0"/>
        </a:spcBef>
        <a:spcAft>
          <a:spcPct val="0"/>
        </a:spcAft>
        <a:defRPr sz="4200">
          <a:solidFill>
            <a:schemeClr val="tx1"/>
          </a:solidFill>
          <a:latin typeface="Garamond" pitchFamily="18" charset="0"/>
          <a:cs typeface="Arial" charset="0"/>
        </a:defRPr>
      </a:lvl6pPr>
      <a:lvl7pPr marL="914400" algn="l" rtl="0" fontAlgn="base">
        <a:spcBef>
          <a:spcPct val="0"/>
        </a:spcBef>
        <a:spcAft>
          <a:spcPct val="0"/>
        </a:spcAft>
        <a:defRPr sz="4200">
          <a:solidFill>
            <a:schemeClr val="tx1"/>
          </a:solidFill>
          <a:latin typeface="Garamond" pitchFamily="18" charset="0"/>
          <a:cs typeface="Arial" charset="0"/>
        </a:defRPr>
      </a:lvl7pPr>
      <a:lvl8pPr marL="1371600" algn="l" rtl="0" fontAlgn="base">
        <a:spcBef>
          <a:spcPct val="0"/>
        </a:spcBef>
        <a:spcAft>
          <a:spcPct val="0"/>
        </a:spcAft>
        <a:defRPr sz="4200">
          <a:solidFill>
            <a:schemeClr val="tx1"/>
          </a:solidFill>
          <a:latin typeface="Garamond" pitchFamily="18" charset="0"/>
          <a:cs typeface="Arial" charset="0"/>
        </a:defRPr>
      </a:lvl8pPr>
      <a:lvl9pPr marL="1828800" algn="l" rtl="0" fontAlgn="base">
        <a:spcBef>
          <a:spcPct val="0"/>
        </a:spcBef>
        <a:spcAft>
          <a:spcPct val="0"/>
        </a:spcAft>
        <a:defRPr sz="4200">
          <a:solidFill>
            <a:schemeClr val="tx1"/>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50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50000"/>
        <a:buFont typeface="Wingdings" panose="05000000000000000000"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bg2"/>
        </a:buClr>
        <a:buSzPct val="50000"/>
        <a:buFont typeface="Wingdings" panose="05000000000000000000"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bg2"/>
        </a:buClr>
        <a:buSzPct val="50000"/>
        <a:buFont typeface="Wingdings" panose="05000000000000000000"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bg2"/>
        </a:buClr>
        <a:buSzPct val="50000"/>
        <a:buFont typeface="Wingdings" panose="05000000000000000000"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bg2"/>
        </a:buClr>
        <a:buSzPct val="5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585BF37-AE4B-0144-AFFA-AB42A4803EC8}"/>
              </a:ext>
            </a:extLst>
          </p:cNvPr>
          <p:cNvSpPr>
            <a:spLocks noGrp="1" noChangeArrowheads="1"/>
          </p:cNvSpPr>
          <p:nvPr>
            <p:ph type="ctrTitle"/>
          </p:nvPr>
        </p:nvSpPr>
        <p:spPr>
          <a:xfrm>
            <a:off x="1371600" y="1524000"/>
            <a:ext cx="9067800" cy="1752600"/>
          </a:xfrm>
        </p:spPr>
        <p:txBody>
          <a:bodyPr/>
          <a:lstStyle/>
          <a:p>
            <a:pPr eaLnBrk="1" hangingPunct="1">
              <a:defRPr/>
            </a:pPr>
            <a:r>
              <a:rPr lang="en-US" sz="4800" dirty="0">
                <a:cs typeface="+mj-cs"/>
              </a:rPr>
              <a:t>The Computer Fraud and Abuse Act; </a:t>
            </a:r>
            <a:r>
              <a:rPr lang="en-US" sz="4800" i="1" dirty="0">
                <a:cs typeface="+mj-cs"/>
              </a:rPr>
              <a:t>Facebook, </a:t>
            </a:r>
            <a:r>
              <a:rPr lang="en-US" sz="4800" i="1" dirty="0" err="1">
                <a:cs typeface="+mj-cs"/>
              </a:rPr>
              <a:t>hiQ</a:t>
            </a:r>
            <a:endParaRPr lang="en-US" sz="4800" i="1" dirty="0">
              <a:cs typeface="+mj-cs"/>
            </a:endParaRPr>
          </a:p>
        </p:txBody>
      </p:sp>
      <p:sp>
        <p:nvSpPr>
          <p:cNvPr id="3075" name="Rectangle 3">
            <a:extLst>
              <a:ext uri="{FF2B5EF4-FFF2-40B4-BE49-F238E27FC236}">
                <a16:creationId xmlns:a16="http://schemas.microsoft.com/office/drawing/2014/main" id="{7705D6E9-F3E7-4B42-8497-8EE4A769A5C7}"/>
              </a:ext>
            </a:extLst>
          </p:cNvPr>
          <p:cNvSpPr>
            <a:spLocks noGrp="1" noChangeArrowheads="1"/>
          </p:cNvSpPr>
          <p:nvPr>
            <p:ph type="subTitle" idx="1"/>
          </p:nvPr>
        </p:nvSpPr>
        <p:spPr/>
        <p:txBody>
          <a:bodyPr/>
          <a:lstStyle/>
          <a:p>
            <a:r>
              <a:rPr lang="en-US" sz="2000" dirty="0">
                <a:effectLst/>
                <a:latin typeface="ArialMT"/>
              </a:rPr>
              <a:t>Richard Warner, Professor, Chicago-Kent College of Law</a:t>
            </a:r>
            <a:endParaRPr lang="en-US" sz="2000" dirty="0">
              <a:solidFill>
                <a:srgbClr val="996600"/>
              </a:solidFill>
              <a:effectLst/>
              <a:latin typeface="ArialM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Computer Fraud and Abuse Act</a:t>
            </a:r>
          </a:p>
        </p:txBody>
      </p:sp>
      <p:sp>
        <p:nvSpPr>
          <p:cNvPr id="3" name="Content Placeholder 2"/>
          <p:cNvSpPr>
            <a:spLocks noGrp="1"/>
          </p:cNvSpPr>
          <p:nvPr>
            <p:ph idx="1"/>
          </p:nvPr>
        </p:nvSpPr>
        <p:spPr>
          <a:xfrm>
            <a:off x="1143000" y="1885950"/>
            <a:ext cx="10668000" cy="3398044"/>
          </a:xfrm>
        </p:spPr>
        <p:txBody>
          <a:bodyPr/>
          <a:lstStyle/>
          <a:p>
            <a:pPr>
              <a:defRPr/>
            </a:pPr>
            <a:r>
              <a:rPr lang="en-US" altLang="en-US" dirty="0"/>
              <a:t>CFAA 18 U.S.C. § 1030(a)(2)(C):</a:t>
            </a:r>
          </a:p>
          <a:p>
            <a:pPr lvl="1">
              <a:defRPr/>
            </a:pPr>
            <a:r>
              <a:rPr lang="en-US" altLang="en-US" sz="2400" dirty="0"/>
              <a:t>Criminal and civil liability for whoever </a:t>
            </a:r>
            <a:r>
              <a:rPr lang="en-US" altLang="en-US" sz="2400" b="1" dirty="0"/>
              <a:t>(a)</a:t>
            </a:r>
            <a:r>
              <a:rPr lang="en-US" altLang="en-US" sz="2400" dirty="0"/>
              <a:t> “intentionally accesses a computer </a:t>
            </a:r>
            <a:r>
              <a:rPr lang="en-US" altLang="en-US" sz="2400" b="1" dirty="0"/>
              <a:t>(b)</a:t>
            </a:r>
            <a:r>
              <a:rPr lang="en-US" altLang="en-US" sz="2400" dirty="0"/>
              <a:t> without authorization . . , and </a:t>
            </a:r>
            <a:r>
              <a:rPr lang="en-US" altLang="en-US" sz="2400" b="1" dirty="0"/>
              <a:t>(c)</a:t>
            </a:r>
            <a:r>
              <a:rPr lang="en-US" altLang="en-US" sz="2400" dirty="0"/>
              <a:t> thereby obtains ... information from any  . . .  computer.”</a:t>
            </a:r>
            <a:r>
              <a:rPr lang="en-US" altLang="en-US" dirty="0"/>
              <a:t> </a:t>
            </a:r>
            <a:endParaRPr lang="en-US" altLang="en-US" sz="2400" dirty="0"/>
          </a:p>
        </p:txBody>
      </p:sp>
    </p:spTree>
    <p:extLst>
      <p:ext uri="{BB962C8B-B14F-4D97-AF65-F5344CB8AC3E}">
        <p14:creationId xmlns:p14="http://schemas.microsoft.com/office/powerpoint/2010/main" val="1686096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 Common Pattern </a:t>
            </a:r>
          </a:p>
        </p:txBody>
      </p:sp>
      <p:sp>
        <p:nvSpPr>
          <p:cNvPr id="3" name="Content Placeholder 2"/>
          <p:cNvSpPr>
            <a:spLocks noGrp="1"/>
          </p:cNvSpPr>
          <p:nvPr>
            <p:ph idx="1"/>
          </p:nvPr>
        </p:nvSpPr>
        <p:spPr/>
        <p:txBody>
          <a:bodyPr/>
          <a:lstStyle/>
          <a:p>
            <a:pPr>
              <a:defRPr/>
            </a:pPr>
            <a:r>
              <a:rPr lang="en-US" i="1" dirty="0"/>
              <a:t>Facebook v. Power Ventures</a:t>
            </a:r>
            <a:r>
              <a:rPr lang="en-US" dirty="0"/>
              <a:t>: the distributed information is social networking sites. </a:t>
            </a:r>
          </a:p>
          <a:p>
            <a:pPr>
              <a:defRPr/>
            </a:pPr>
            <a:r>
              <a:rPr lang="en-US" dirty="0"/>
              <a:t>There are a lot: Facebook, QQ, WeChat, </a:t>
            </a:r>
            <a:r>
              <a:rPr lang="en-US" dirty="0" err="1"/>
              <a:t>QZone</a:t>
            </a:r>
            <a:r>
              <a:rPr lang="en-US" dirty="0"/>
              <a:t>, Tumblr, Instagram, Twitter, Baidu </a:t>
            </a:r>
            <a:r>
              <a:rPr lang="en-US" dirty="0" err="1"/>
              <a:t>Tieba</a:t>
            </a:r>
            <a:r>
              <a:rPr lang="en-US" dirty="0"/>
              <a:t>, Skype, Viber, </a:t>
            </a:r>
            <a:r>
              <a:rPr lang="en-US" dirty="0" err="1"/>
              <a:t>Sina</a:t>
            </a:r>
            <a:r>
              <a:rPr lang="en-US" dirty="0"/>
              <a:t> Weibo and so on. </a:t>
            </a:r>
          </a:p>
          <a:p>
            <a:pPr>
              <a:defRPr/>
            </a:pPr>
            <a:r>
              <a:rPr lang="en-US" dirty="0"/>
              <a:t>Suppose you have accounts on several of those.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Power Venture’s Business Idea</a:t>
            </a:r>
          </a:p>
        </p:txBody>
      </p:sp>
      <p:sp>
        <p:nvSpPr>
          <p:cNvPr id="3" name="Content Placeholder 2"/>
          <p:cNvSpPr>
            <a:spLocks noGrp="1"/>
          </p:cNvSpPr>
          <p:nvPr>
            <p:ph idx="1"/>
          </p:nvPr>
        </p:nvSpPr>
        <p:spPr/>
        <p:txBody>
          <a:bodyPr/>
          <a:lstStyle/>
          <a:p>
            <a:pPr>
              <a:defRPr/>
            </a:pPr>
            <a:r>
              <a:rPr lang="en-US" dirty="0"/>
              <a:t>You would like a way to post on all of them from just one site. </a:t>
            </a:r>
          </a:p>
          <a:p>
            <a:pPr>
              <a:defRPr/>
            </a:pPr>
            <a:r>
              <a:rPr lang="en-US" dirty="0"/>
              <a:t>Solving that problem was the idea behind Power Venture.</a:t>
            </a:r>
          </a:p>
          <a:p>
            <a:pPr lvl="1">
              <a:defRPr/>
            </a:pPr>
            <a:r>
              <a:rPr lang="en-US" dirty="0"/>
              <a:t>You could post on all your sites at once. </a:t>
            </a:r>
          </a:p>
          <a:p>
            <a:pPr>
              <a:defRPr/>
            </a:pPr>
            <a:r>
              <a:rPr lang="en-US" dirty="0"/>
              <a:t>Power Ventures did what many do: </a:t>
            </a:r>
          </a:p>
          <a:p>
            <a:pPr lvl="1">
              <a:defRPr/>
            </a:pPr>
            <a:r>
              <a:rPr lang="en-US" dirty="0"/>
              <a:t>collect scattered information </a:t>
            </a:r>
          </a:p>
          <a:p>
            <a:pPr lvl="1">
              <a:defRPr/>
            </a:pPr>
            <a:r>
              <a:rPr lang="en-US" dirty="0"/>
              <a:t>make it conveniently accessible.</a:t>
            </a:r>
          </a:p>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Facebook Objects</a:t>
            </a:r>
          </a:p>
        </p:txBody>
      </p:sp>
      <p:sp>
        <p:nvSpPr>
          <p:cNvPr id="3" name="Content Placeholder 2"/>
          <p:cNvSpPr>
            <a:spLocks noGrp="1"/>
          </p:cNvSpPr>
          <p:nvPr>
            <p:ph idx="1"/>
          </p:nvPr>
        </p:nvSpPr>
        <p:spPr/>
        <p:txBody>
          <a:bodyPr/>
          <a:lstStyle/>
          <a:p>
            <a:pPr>
              <a:defRPr/>
            </a:pPr>
            <a:r>
              <a:rPr lang="en-US" dirty="0"/>
              <a:t>Facebook objects to the Power Ventures access and claims it is illegal. </a:t>
            </a:r>
          </a:p>
          <a:p>
            <a:pPr>
              <a:defRPr/>
            </a:pPr>
            <a:r>
              <a:rPr lang="en-US" dirty="0"/>
              <a:t>The court agreed.</a:t>
            </a:r>
          </a:p>
          <a:p>
            <a:pPr>
              <a:defRPr/>
            </a:pPr>
            <a:r>
              <a:rPr lang="en-US" dirty="0"/>
              <a:t>“Do you think Power Ventures should be able to access Facebook?”</a:t>
            </a:r>
          </a:p>
          <a:p>
            <a:pPr>
              <a:defRPr/>
            </a:pPr>
            <a:endParaRPr lang="en-US" dirty="0"/>
          </a:p>
        </p:txBody>
      </p:sp>
    </p:spTree>
    <p:extLst>
      <p:ext uri="{BB962C8B-B14F-4D97-AF65-F5344CB8AC3E}">
        <p14:creationId xmlns:p14="http://schemas.microsoft.com/office/powerpoint/2010/main" val="2829659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Data Power Ventures Took</a:t>
            </a:r>
          </a:p>
        </p:txBody>
      </p:sp>
      <p:sp>
        <p:nvSpPr>
          <p:cNvPr id="3" name="Content Placeholder 2"/>
          <p:cNvSpPr>
            <a:spLocks noGrp="1"/>
          </p:cNvSpPr>
          <p:nvPr>
            <p:ph idx="1"/>
          </p:nvPr>
        </p:nvSpPr>
        <p:spPr/>
        <p:txBody>
          <a:bodyPr/>
          <a:lstStyle/>
          <a:p>
            <a:pPr>
              <a:defRPr/>
            </a:pPr>
            <a:r>
              <a:rPr lang="en-US" dirty="0"/>
              <a:t>“When a Facebook user directs Power.com to access the Facebook website, an unauthorized copy of the user’s profile page is created.”</a:t>
            </a:r>
          </a:p>
          <a:p>
            <a:pPr lvl="1">
              <a:defRPr/>
            </a:pPr>
            <a:r>
              <a:rPr lang="en-US" dirty="0"/>
              <a:t>Facebook v. Power Ventures, 2010 WL 3291750, United States District Court, N.D. California, p. 8. </a:t>
            </a:r>
          </a:p>
          <a:p>
            <a:pPr>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They Copy?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9800" y="971552"/>
            <a:ext cx="3886200" cy="50292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81701" y="1076987"/>
            <a:ext cx="3771899" cy="4881281"/>
          </a:xfrm>
          <a:prstGeom prst="rect">
            <a:avLst/>
          </a:prstGeom>
        </p:spPr>
      </p:pic>
    </p:spTree>
    <p:extLst>
      <p:ext uri="{BB962C8B-B14F-4D97-AF65-F5344CB8AC3E}">
        <p14:creationId xmlns:p14="http://schemas.microsoft.com/office/powerpoint/2010/main" val="4075325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Letter Revoking Consent</a:t>
            </a:r>
          </a:p>
        </p:txBody>
      </p:sp>
      <p:sp>
        <p:nvSpPr>
          <p:cNvPr id="3" name="Content Placeholder 2"/>
          <p:cNvSpPr>
            <a:spLocks noGrp="1"/>
          </p:cNvSpPr>
          <p:nvPr>
            <p:ph idx="1"/>
          </p:nvPr>
        </p:nvSpPr>
        <p:spPr/>
        <p:txBody>
          <a:bodyPr/>
          <a:lstStyle/>
          <a:p>
            <a:pPr>
              <a:defRPr/>
            </a:pPr>
            <a:r>
              <a:rPr lang="en-US" sz="1800" dirty="0"/>
              <a:t>“On December 1, 2008, Facebook first became aware of Power’s promotional campaign and, on that same date, </a:t>
            </a:r>
            <a:r>
              <a:rPr lang="en-US" sz="1800" dirty="0">
                <a:solidFill>
                  <a:srgbClr val="FF0000"/>
                </a:solidFill>
              </a:rPr>
              <a:t>[1]</a:t>
            </a:r>
            <a:r>
              <a:rPr lang="en-US" sz="1800" dirty="0"/>
              <a:t> </a:t>
            </a:r>
            <a:r>
              <a:rPr lang="en-US" sz="1800" b="1" dirty="0"/>
              <a:t>Facebook sent a “cease and desist” letter to Power instructing Power to terminate its activities. Facebook tried to get Power to sign its Developer Terms of Use Agreement and enroll in Facebook Connect</a:t>
            </a:r>
            <a:r>
              <a:rPr lang="en-US" sz="1800" dirty="0"/>
              <a:t>; </a:t>
            </a:r>
            <a:r>
              <a:rPr lang="en-US" sz="1800" dirty="0">
                <a:solidFill>
                  <a:srgbClr val="FF0000"/>
                </a:solidFill>
              </a:rPr>
              <a:t>[2]</a:t>
            </a:r>
            <a:r>
              <a:rPr lang="en-US" sz="1800" dirty="0"/>
              <a:t> Power resisted. </a:t>
            </a:r>
            <a:r>
              <a:rPr lang="en-US" sz="1800" dirty="0">
                <a:solidFill>
                  <a:srgbClr val="FF0000"/>
                </a:solidFill>
              </a:rPr>
              <a:t>[3]</a:t>
            </a:r>
            <a:r>
              <a:rPr lang="en-US" sz="1800" dirty="0"/>
              <a:t> Facebook instituted an Internet Protocol (“IP”) block in an effort to prevent Power from accessing the Facebook website from Power’s IP address. </a:t>
            </a:r>
            <a:r>
              <a:rPr lang="en-US" sz="1800" dirty="0">
                <a:solidFill>
                  <a:srgbClr val="FF0000"/>
                </a:solidFill>
              </a:rPr>
              <a:t>[4]</a:t>
            </a:r>
            <a:r>
              <a:rPr lang="en-US" sz="1800" dirty="0"/>
              <a:t> Power responded by switching IP addresses to circumvent the Facebook block.</a:t>
            </a:r>
            <a:r>
              <a:rPr lang="en-US" sz="1800" dirty="0">
                <a:solidFill>
                  <a:srgbClr val="FF0000"/>
                </a:solidFill>
              </a:rPr>
              <a:t> [5]</a:t>
            </a:r>
            <a:r>
              <a:rPr lang="en-US" sz="1800" dirty="0"/>
              <a:t> Through this period, Power continued its promotion even though it acknowledged that it took, copied, or made use of data from Facebook.com without Facebook’s permission.”</a:t>
            </a:r>
          </a:p>
        </p:txBody>
      </p:sp>
    </p:spTree>
    <p:extLst>
      <p:ext uri="{BB962C8B-B14F-4D97-AF65-F5344CB8AC3E}">
        <p14:creationId xmlns:p14="http://schemas.microsoft.com/office/powerpoint/2010/main" val="3277850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CFAA§1030(a</a:t>
            </a:r>
            <a:r>
              <a:rPr lang="en-US" altLang="en-US" dirty="0"/>
              <a:t>)(2)(C)</a:t>
            </a:r>
            <a:endParaRPr lang="en-US" dirty="0"/>
          </a:p>
        </p:txBody>
      </p:sp>
      <p:sp>
        <p:nvSpPr>
          <p:cNvPr id="3" name="Content Placeholder 2"/>
          <p:cNvSpPr>
            <a:spLocks noGrp="1"/>
          </p:cNvSpPr>
          <p:nvPr>
            <p:ph idx="1"/>
          </p:nvPr>
        </p:nvSpPr>
        <p:spPr>
          <a:xfrm>
            <a:off x="1960418" y="1828800"/>
            <a:ext cx="8229600" cy="3398044"/>
          </a:xfrm>
        </p:spPr>
        <p:txBody>
          <a:bodyPr/>
          <a:lstStyle/>
          <a:p>
            <a:pPr>
              <a:defRPr/>
            </a:pPr>
            <a:r>
              <a:rPr lang="en-US" altLang="en-US" dirty="0"/>
              <a:t>Facebook sued under this provision: </a:t>
            </a:r>
          </a:p>
          <a:p>
            <a:pPr lvl="1">
              <a:defRPr/>
            </a:pPr>
            <a:r>
              <a:rPr lang="en-US" altLang="en-US" sz="2400" dirty="0"/>
              <a:t>Criminal and civil liability for whoever </a:t>
            </a:r>
            <a:r>
              <a:rPr lang="en-US" altLang="en-US" sz="2400" b="1" dirty="0"/>
              <a:t>(a)</a:t>
            </a:r>
            <a:r>
              <a:rPr lang="en-US" altLang="en-US" sz="2400" dirty="0"/>
              <a:t> “intentionally accesses a computer </a:t>
            </a:r>
            <a:r>
              <a:rPr lang="en-US" altLang="en-US" sz="2400" b="1" dirty="0"/>
              <a:t>(b)</a:t>
            </a:r>
            <a:r>
              <a:rPr lang="en-US" altLang="en-US" sz="2400" dirty="0"/>
              <a:t> without authorization . . , and </a:t>
            </a:r>
            <a:r>
              <a:rPr lang="en-US" altLang="en-US" sz="2400" b="1" dirty="0"/>
              <a:t>(c)</a:t>
            </a:r>
            <a:r>
              <a:rPr lang="en-US" altLang="en-US" sz="2400" dirty="0"/>
              <a:t> thereby obtains ... information from any protected computer.”</a:t>
            </a:r>
            <a:r>
              <a:rPr lang="en-US" altLang="en-US" dirty="0"/>
              <a:t> </a:t>
            </a:r>
          </a:p>
          <a:p>
            <a:pPr>
              <a:defRPr/>
            </a:pPr>
            <a:r>
              <a:rPr lang="en-US" dirty="0">
                <a:ea typeface="MS PGothic" charset="0"/>
                <a:cs typeface="Arial" charset="0"/>
              </a:rPr>
              <a:t>Power Ventures intentionally accessed Facebook’s computers, and It obtained information by doing so.</a:t>
            </a:r>
          </a:p>
          <a:p>
            <a:pPr>
              <a:defRPr/>
            </a:pPr>
            <a:r>
              <a:rPr lang="en-US" dirty="0">
                <a:ea typeface="MS PGothic" charset="0"/>
                <a:cs typeface="Arial" charset="0"/>
              </a:rPr>
              <a:t>Was its access unauthorized?</a:t>
            </a:r>
          </a:p>
          <a:p>
            <a:pPr lvl="1">
              <a:defRPr/>
            </a:pPr>
            <a:r>
              <a:rPr lang="en-US" dirty="0">
                <a:ea typeface="MS PGothic" charset="0"/>
                <a:cs typeface="Arial" charset="0"/>
              </a:rPr>
              <a:t>Power Ventures did have permission from Facebook</a:t>
            </a:r>
            <a:r>
              <a:rPr lang="ja-JP" altLang="en-US" dirty="0">
                <a:ea typeface="MS PGothic" charset="0"/>
                <a:cs typeface="Arial" charset="0"/>
              </a:rPr>
              <a:t>’</a:t>
            </a:r>
            <a:r>
              <a:rPr lang="en-US" dirty="0">
                <a:ea typeface="MS PGothic" charset="0"/>
                <a:cs typeface="Arial" charset="0"/>
              </a:rPr>
              <a:t>s users to access their accounts. </a:t>
            </a:r>
          </a:p>
          <a:p>
            <a:pPr lvl="1">
              <a:defRPr/>
            </a:pPr>
            <a:endParaRPr lang="en-US" altLang="en-US" sz="2400" dirty="0"/>
          </a:p>
          <a:p>
            <a:endParaRPr lang="en-US" dirty="0"/>
          </a:p>
        </p:txBody>
      </p:sp>
    </p:spTree>
    <p:extLst>
      <p:ext uri="{BB962C8B-B14F-4D97-AF65-F5344CB8AC3E}">
        <p14:creationId xmlns:p14="http://schemas.microsoft.com/office/powerpoint/2010/main" val="2727261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300">
                <a:ea typeface="MS PGothic" charset="0"/>
                <a:cs typeface="Arial" charset="0"/>
              </a:rPr>
              <a:t>The Courts Analogy</a:t>
            </a:r>
            <a:endParaRPr lang="en-US">
              <a:ea typeface="MS PGothic" charset="0"/>
              <a:cs typeface="Arial" charset="0"/>
            </a:endParaRPr>
          </a:p>
        </p:txBody>
      </p:sp>
      <p:sp>
        <p:nvSpPr>
          <p:cNvPr id="3" name="Content Placeholder 2"/>
          <p:cNvSpPr>
            <a:spLocks noGrp="1"/>
          </p:cNvSpPr>
          <p:nvPr>
            <p:ph idx="1"/>
          </p:nvPr>
        </p:nvSpPr>
        <p:spPr/>
        <p:txBody>
          <a:bodyPr/>
          <a:lstStyle/>
          <a:p>
            <a:pPr>
              <a:defRPr/>
            </a:pPr>
            <a:r>
              <a:rPr lang="en-US" sz="1950">
                <a:ea typeface="MS PGothic" charset="0"/>
                <a:cs typeface="Arial" charset="0"/>
              </a:rPr>
              <a:t>Suppose that a person wants to borrow a friend</a:t>
            </a:r>
            <a:r>
              <a:rPr lang="ja-JP" altLang="en-US" sz="1950">
                <a:ea typeface="MS PGothic" charset="0"/>
                <a:cs typeface="Arial" charset="0"/>
              </a:rPr>
              <a:t>’</a:t>
            </a:r>
            <a:r>
              <a:rPr lang="en-US" sz="1950">
                <a:ea typeface="MS PGothic" charset="0"/>
                <a:cs typeface="Arial" charset="0"/>
              </a:rPr>
              <a:t>s jewelry that is held in a safe deposit box at a bank. </a:t>
            </a:r>
          </a:p>
          <a:p>
            <a:pPr>
              <a:defRPr/>
            </a:pPr>
            <a:r>
              <a:rPr lang="en-US" sz="1950">
                <a:ea typeface="MS PGothic" charset="0"/>
                <a:cs typeface="Arial" charset="0"/>
              </a:rPr>
              <a:t>The friend gives permission for the person to access the safe deposit box and lends him a key. </a:t>
            </a:r>
          </a:p>
          <a:p>
            <a:pPr>
              <a:defRPr/>
            </a:pPr>
            <a:r>
              <a:rPr lang="en-US" sz="1950">
                <a:ea typeface="MS PGothic" charset="0"/>
                <a:cs typeface="Arial" charset="0"/>
              </a:rPr>
              <a:t>The person decides to visit the bank while carrying a shotgun. </a:t>
            </a:r>
          </a:p>
          <a:p>
            <a:pPr>
              <a:defRPr/>
            </a:pPr>
            <a:r>
              <a:rPr lang="en-US" sz="1950">
                <a:ea typeface="MS PGothic" charset="0"/>
                <a:cs typeface="Arial" charset="0"/>
              </a:rPr>
              <a:t>The bank ejects the person from its premises and bans his reentry. The gun-toting jewelry borrower could not then reenter the bank, claiming that access to the safe deposit box gave him authority to stride about the bank</a:t>
            </a:r>
            <a:r>
              <a:rPr lang="ja-JP" altLang="en-US" sz="1950">
                <a:ea typeface="MS PGothic" charset="0"/>
                <a:cs typeface="Arial" charset="0"/>
              </a:rPr>
              <a:t>’</a:t>
            </a:r>
            <a:r>
              <a:rPr lang="en-US" sz="1950">
                <a:ea typeface="MS PGothic" charset="0"/>
                <a:cs typeface="Arial" charset="0"/>
              </a:rPr>
              <a:t>s property while armed.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a typeface="MS PGothic" pitchFamily="34" charset="-128"/>
              </a:rPr>
              <a:t>Who Makes Money from the Data?</a:t>
            </a:r>
          </a:p>
        </p:txBody>
      </p:sp>
      <p:sp>
        <p:nvSpPr>
          <p:cNvPr id="3" name="Content Placeholder 2"/>
          <p:cNvSpPr>
            <a:spLocks noGrp="1"/>
          </p:cNvSpPr>
          <p:nvPr>
            <p:ph idx="1"/>
          </p:nvPr>
        </p:nvSpPr>
        <p:spPr/>
        <p:txBody>
          <a:bodyPr/>
          <a:lstStyle/>
          <a:p>
            <a:pPr>
              <a:defRPr/>
            </a:pPr>
            <a:r>
              <a:rPr lang="en-US" dirty="0">
                <a:ea typeface="MS PGothic" pitchFamily="34" charset="-128"/>
              </a:rPr>
              <a:t>When you sign up for Connect, you agree to these rules (</a:t>
            </a:r>
            <a:r>
              <a:rPr lang="en-US" sz="1350" dirty="0">
                <a:ea typeface="MS PGothic" pitchFamily="34" charset="-128"/>
              </a:rPr>
              <a:t>https://developers.facebook.com/policy</a:t>
            </a:r>
            <a:r>
              <a:rPr lang="en-US" dirty="0">
                <a:ea typeface="MS PGothic" pitchFamily="34" charset="-128"/>
              </a:rPr>
              <a:t>):</a:t>
            </a:r>
          </a:p>
          <a:p>
            <a:pPr lvl="1">
              <a:defRPr/>
            </a:pPr>
            <a:r>
              <a:rPr lang="en-US" dirty="0"/>
              <a:t>Don't sell, license, or purchase any data obtained from us or our services.</a:t>
            </a:r>
          </a:p>
          <a:p>
            <a:pPr lvl="1">
              <a:defRPr/>
            </a:pPr>
            <a:r>
              <a:rPr lang="en-US" dirty="0"/>
              <a:t>Don't transfer any data that you receive from us (including anonymous, aggregate, or derived data) to any ad network, data broker or other advertising or monetization-related service.</a:t>
            </a:r>
          </a:p>
          <a:p>
            <a:pPr>
              <a:defRPr/>
            </a:pPr>
            <a:r>
              <a:rPr lang="en-US" dirty="0">
                <a:ea typeface="MS PGothic" pitchFamily="34" charset="-128"/>
              </a:rPr>
              <a:t>So how Power Ventures make enough money?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i="1" dirty="0"/>
              <a:t>Facebook v. Power Ventures</a:t>
            </a:r>
          </a:p>
        </p:txBody>
      </p:sp>
      <p:sp>
        <p:nvSpPr>
          <p:cNvPr id="3" name="Content Placeholder 2"/>
          <p:cNvSpPr>
            <a:spLocks noGrp="1"/>
          </p:cNvSpPr>
          <p:nvPr>
            <p:ph idx="1"/>
          </p:nvPr>
        </p:nvSpPr>
        <p:spPr/>
        <p:txBody>
          <a:bodyPr/>
          <a:lstStyle/>
          <a:p>
            <a:pPr>
              <a:defRPr/>
            </a:pPr>
            <a:r>
              <a:rPr lang="en-US" dirty="0">
                <a:ea typeface="MS PGothic" pitchFamily="34" charset="-128"/>
              </a:rPr>
              <a:t>There are a lot of social networking sites: Facebook, QQ, WeChat, </a:t>
            </a:r>
            <a:r>
              <a:rPr lang="en-US" dirty="0" err="1">
                <a:ea typeface="MS PGothic" pitchFamily="34" charset="-128"/>
              </a:rPr>
              <a:t>QZone</a:t>
            </a:r>
            <a:r>
              <a:rPr lang="en-US" dirty="0">
                <a:ea typeface="MS PGothic" pitchFamily="34" charset="-128"/>
              </a:rPr>
              <a:t>, Tumblr, Instagram, Twitter, Baidu </a:t>
            </a:r>
            <a:r>
              <a:rPr lang="en-US" dirty="0" err="1">
                <a:ea typeface="MS PGothic" pitchFamily="34" charset="-128"/>
              </a:rPr>
              <a:t>Tieba</a:t>
            </a:r>
            <a:r>
              <a:rPr lang="en-US" dirty="0">
                <a:ea typeface="MS PGothic" pitchFamily="34" charset="-128"/>
              </a:rPr>
              <a:t>, Skype, Viber, </a:t>
            </a:r>
            <a:r>
              <a:rPr lang="en-US" dirty="0" err="1">
                <a:ea typeface="MS PGothic" pitchFamily="34" charset="-128"/>
              </a:rPr>
              <a:t>Sina</a:t>
            </a:r>
            <a:r>
              <a:rPr lang="en-US" dirty="0">
                <a:ea typeface="MS PGothic" pitchFamily="34" charset="-128"/>
              </a:rPr>
              <a:t> Weibo and so on. </a:t>
            </a:r>
          </a:p>
          <a:p>
            <a:pPr>
              <a:defRPr/>
            </a:pPr>
            <a:r>
              <a:rPr lang="en-US" dirty="0">
                <a:ea typeface="MS PGothic" pitchFamily="34" charset="-128"/>
              </a:rPr>
              <a:t>Suppose you have accounts on several of those. </a:t>
            </a:r>
          </a:p>
          <a:p>
            <a:pPr>
              <a:defRPr/>
            </a:pPr>
            <a:r>
              <a:rPr lang="en-US" dirty="0"/>
              <a:t>Power Ventures allowed you to post on multiple sites at once.</a:t>
            </a:r>
          </a:p>
          <a:p>
            <a:pPr>
              <a:defRPr/>
            </a:pPr>
            <a:r>
              <a:rPr lang="en-US" dirty="0"/>
              <a:t>Power Venture’s users gave it their user names and passwords so it could log in as their agent to make posts.  </a:t>
            </a:r>
          </a:p>
        </p:txBody>
      </p:sp>
    </p:spTree>
    <p:extLst>
      <p:ext uri="{BB962C8B-B14F-4D97-AF65-F5344CB8AC3E}">
        <p14:creationId xmlns:p14="http://schemas.microsoft.com/office/powerpoint/2010/main" val="321058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altLang="en-US" dirty="0" err="1"/>
              <a:t>hiQ</a:t>
            </a:r>
            <a:r>
              <a:rPr lang="en-US" altLang="en-US" dirty="0"/>
              <a:t> v. LinkedIn</a:t>
            </a:r>
          </a:p>
        </p:txBody>
      </p:sp>
      <p:sp>
        <p:nvSpPr>
          <p:cNvPr id="6147" name="Content Placeholder 2"/>
          <p:cNvSpPr>
            <a:spLocks noGrp="1"/>
          </p:cNvSpPr>
          <p:nvPr>
            <p:ph idx="1"/>
          </p:nvPr>
        </p:nvSpPr>
        <p:spPr/>
        <p:txBody>
          <a:bodyPr/>
          <a:lstStyle/>
          <a:p>
            <a:pPr>
              <a:defRPr/>
            </a:pPr>
            <a:r>
              <a:rPr lang="en-US" altLang="en-US" dirty="0" err="1"/>
              <a:t>hiQ</a:t>
            </a:r>
            <a:r>
              <a:rPr lang="en-US" altLang="en-US" dirty="0"/>
              <a:t> is a data analytics business. It analyzes publicly available data to categorize employees for their employers. Two categories:  </a:t>
            </a:r>
          </a:p>
          <a:p>
            <a:pPr lvl="1">
              <a:defRPr/>
            </a:pPr>
            <a:r>
              <a:rPr lang="en-US" altLang="en-US" dirty="0"/>
              <a:t>Keeper—estimates the risk an employee will leave for another job.</a:t>
            </a:r>
          </a:p>
          <a:p>
            <a:pPr lvl="1">
              <a:defRPr/>
            </a:pPr>
            <a:r>
              <a:rPr lang="en-US" altLang="en-US" dirty="0"/>
              <a:t>Skill mapper—summarizes employees’ skills</a:t>
            </a:r>
          </a:p>
          <a:p>
            <a:pPr>
              <a:defRPr/>
            </a:pPr>
            <a:r>
              <a:rPr lang="en-US" altLang="en-US" dirty="0" err="1"/>
              <a:t>hiQ</a:t>
            </a:r>
            <a:r>
              <a:rPr lang="en-US" altLang="en-US" dirty="0"/>
              <a:t> </a:t>
            </a:r>
            <a:r>
              <a:rPr lang="en-US" altLang="en-US" i="1" dirty="0"/>
              <a:t>only</a:t>
            </a:r>
            <a:r>
              <a:rPr lang="en-US" altLang="en-US" dirty="0"/>
              <a:t> uses data from LinkedIn.</a:t>
            </a:r>
          </a:p>
          <a:p>
            <a:pPr lvl="1">
              <a:defRPr/>
            </a:pPr>
            <a:r>
              <a:rPr lang="en-US" altLang="en-US" dirty="0"/>
              <a:t>Without that data, </a:t>
            </a:r>
            <a:r>
              <a:rPr lang="en-US" altLang="en-US" dirty="0" err="1"/>
              <a:t>hiQ</a:t>
            </a:r>
            <a:r>
              <a:rPr lang="en-US" altLang="en-US" dirty="0"/>
              <a:t> goes out of business.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Scrapper Code</a:t>
            </a:r>
          </a:p>
        </p:txBody>
      </p:sp>
      <p:sp>
        <p:nvSpPr>
          <p:cNvPr id="3" name="Content Placeholder 2"/>
          <p:cNvSpPr>
            <a:spLocks noGrp="1"/>
          </p:cNvSpPr>
          <p:nvPr>
            <p:ph idx="1"/>
          </p:nvPr>
        </p:nvSpPr>
        <p:spPr>
          <a:xfrm>
            <a:off x="827313" y="1284514"/>
            <a:ext cx="10559143" cy="4219422"/>
          </a:xfrm>
        </p:spPr>
        <p:txBody>
          <a:bodyPr/>
          <a:lstStyle/>
          <a:p>
            <a:pPr marL="0" indent="0">
              <a:buNone/>
            </a:pPr>
            <a:r>
              <a:rPr lang="en-US" sz="2800" dirty="0">
                <a:latin typeface="Consolas" panose="020B0609020204030204" pitchFamily="49" charset="0"/>
              </a:rPr>
              <a:t>connection = </a:t>
            </a:r>
            <a:r>
              <a:rPr lang="en-US" sz="2800" dirty="0" err="1">
                <a:latin typeface="Consolas" panose="020B0609020204030204" pitchFamily="49" charset="0"/>
              </a:rPr>
              <a:t>ur.urlopen</a:t>
            </a:r>
            <a:r>
              <a:rPr lang="en-US" sz="2800" dirty="0">
                <a:latin typeface="Consolas" panose="020B0609020204030204" pitchFamily="49" charset="0"/>
              </a:rPr>
              <a:t>(“</a:t>
            </a:r>
            <a:r>
              <a:rPr lang="en-US" sz="2800" dirty="0" err="1">
                <a:latin typeface="Consolas" panose="020B0609020204030204" pitchFamily="49" charset="0"/>
              </a:rPr>
              <a:t>some_website</a:t>
            </a:r>
            <a:r>
              <a:rPr lang="en-US" sz="2800" dirty="0">
                <a:latin typeface="Consolas" panose="020B0609020204030204" pitchFamily="49" charset="0"/>
              </a:rPr>
              <a:t>")</a:t>
            </a:r>
          </a:p>
          <a:p>
            <a:pPr marL="0" indent="0">
              <a:buNone/>
            </a:pPr>
            <a:r>
              <a:rPr lang="en-US" sz="2800" dirty="0">
                <a:latin typeface="Consolas" panose="020B0609020204030204" pitchFamily="49" charset="0"/>
              </a:rPr>
              <a:t>content = </a:t>
            </a:r>
            <a:r>
              <a:rPr lang="en-US" sz="2800" dirty="0" err="1">
                <a:latin typeface="Consolas" panose="020B0609020204030204" pitchFamily="49" charset="0"/>
              </a:rPr>
              <a:t>connection.read</a:t>
            </a:r>
            <a:r>
              <a:rPr lang="en-US" sz="2800" dirty="0">
                <a:latin typeface="Consolas" panose="020B0609020204030204" pitchFamily="49" charset="0"/>
              </a:rPr>
              <a:t>()</a:t>
            </a:r>
          </a:p>
        </p:txBody>
      </p:sp>
    </p:spTree>
    <p:extLst>
      <p:ext uri="{BB962C8B-B14F-4D97-AF65-F5344CB8AC3E}">
        <p14:creationId xmlns:p14="http://schemas.microsoft.com/office/powerpoint/2010/main" val="3368482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defRPr/>
            </a:pPr>
            <a:r>
              <a:rPr lang="en-US" altLang="en-US"/>
              <a:t>hiQ’s Business</a:t>
            </a:r>
          </a:p>
        </p:txBody>
      </p:sp>
      <p:sp>
        <p:nvSpPr>
          <p:cNvPr id="6147" name="Content Placeholder 2"/>
          <p:cNvSpPr>
            <a:spLocks noGrp="1"/>
          </p:cNvSpPr>
          <p:nvPr>
            <p:ph idx="1"/>
          </p:nvPr>
        </p:nvSpPr>
        <p:spPr/>
        <p:txBody>
          <a:bodyPr/>
          <a:lstStyle/>
          <a:p>
            <a:pPr>
              <a:defRPr/>
            </a:pPr>
            <a:r>
              <a:rPr lang="en-US" altLang="en-US"/>
              <a:t>hiQ is a data analytics business. It analyzes publicly available data to categorize employees for their employers. Two categories:  </a:t>
            </a:r>
          </a:p>
          <a:p>
            <a:pPr lvl="1">
              <a:defRPr/>
            </a:pPr>
            <a:r>
              <a:rPr lang="en-US" altLang="en-US"/>
              <a:t>Keeper—estimates the risk an employee will leave for another job.</a:t>
            </a:r>
          </a:p>
          <a:p>
            <a:pPr lvl="1">
              <a:defRPr/>
            </a:pPr>
            <a:r>
              <a:rPr lang="en-US" altLang="en-US"/>
              <a:t>Skill mapper—summarizes employees’ skills</a:t>
            </a:r>
          </a:p>
          <a:p>
            <a:pPr>
              <a:defRPr/>
            </a:pPr>
            <a:r>
              <a:rPr lang="en-US" altLang="en-US"/>
              <a:t>hiQ </a:t>
            </a:r>
            <a:r>
              <a:rPr lang="en-US" altLang="en-US" i="1"/>
              <a:t>only</a:t>
            </a:r>
            <a:r>
              <a:rPr lang="en-US" altLang="en-US"/>
              <a:t> uses data from LinkeIn.</a:t>
            </a:r>
          </a:p>
          <a:p>
            <a:pPr lvl="1">
              <a:defRPr/>
            </a:pPr>
            <a:r>
              <a:rPr lang="en-US" altLang="en-US"/>
              <a:t>Without that data, hiQ goes out of business.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US" altLang="en-US"/>
              <a:t>The Revocation Letter</a:t>
            </a:r>
          </a:p>
        </p:txBody>
      </p:sp>
      <p:sp>
        <p:nvSpPr>
          <p:cNvPr id="7171" name="Content Placeholder 2"/>
          <p:cNvSpPr>
            <a:spLocks noGrp="1"/>
          </p:cNvSpPr>
          <p:nvPr>
            <p:ph idx="1"/>
          </p:nvPr>
        </p:nvSpPr>
        <p:spPr>
          <a:xfrm>
            <a:off x="609600" y="1295400"/>
            <a:ext cx="10820400" cy="5334000"/>
          </a:xfrm>
        </p:spPr>
        <p:txBody>
          <a:bodyPr/>
          <a:lstStyle/>
          <a:p>
            <a:pPr>
              <a:defRPr/>
            </a:pPr>
            <a:r>
              <a:rPr lang="en-US" altLang="en-US" sz="2800" dirty="0"/>
              <a:t>“On May 23, 2017, LinkedIn sent a letter demanding that </a:t>
            </a:r>
            <a:r>
              <a:rPr lang="en-US" altLang="en-US" sz="2800" dirty="0" err="1"/>
              <a:t>hiQ</a:t>
            </a:r>
            <a:r>
              <a:rPr lang="en-US" altLang="en-US" sz="2800" dirty="0"/>
              <a:t> “immediately cease and desist unauthorized data scraping and other violations of LinkedIn’s User Agreement.” </a:t>
            </a:r>
          </a:p>
          <a:p>
            <a:pPr lvl="1">
              <a:defRPr/>
            </a:pPr>
            <a:r>
              <a:rPr lang="en-US" altLang="en-US" sz="2400" dirty="0" err="1"/>
              <a:t>hiQ</a:t>
            </a:r>
            <a:r>
              <a:rPr lang="en-US" altLang="en-US" sz="2400" dirty="0"/>
              <a:t> was founded in 2012, and had searched LinkedIn since its founding. </a:t>
            </a:r>
          </a:p>
          <a:p>
            <a:pPr lvl="1">
              <a:defRPr/>
            </a:pPr>
            <a:r>
              <a:rPr lang="en-US" altLang="en-US" sz="2400" dirty="0"/>
              <a:t>LinkedIn was acquired by Microsoft in 2016.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altLang="en-US"/>
              <a:t>The CFAA Issue</a:t>
            </a:r>
          </a:p>
        </p:txBody>
      </p:sp>
      <p:sp>
        <p:nvSpPr>
          <p:cNvPr id="9219" name="Content Placeholder 2"/>
          <p:cNvSpPr>
            <a:spLocks noGrp="1"/>
          </p:cNvSpPr>
          <p:nvPr>
            <p:ph idx="1"/>
          </p:nvPr>
        </p:nvSpPr>
        <p:spPr/>
        <p:txBody>
          <a:bodyPr/>
          <a:lstStyle/>
          <a:p>
            <a:pPr>
              <a:defRPr/>
            </a:pPr>
            <a:r>
              <a:rPr lang="en-US" altLang="en-US"/>
              <a:t>“The key question regarding the applicability of the CFAA in this case is whether, by continuing to access public LinkedIn profiles after LinkedIn has explicitly revoked permission to do so, hiQ has “accesse[d] a computer without authorization” within the meaning of the CFAA.”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defRPr/>
            </a:pPr>
            <a:r>
              <a:rPr lang="en-US" altLang="en-US"/>
              <a:t>Public Versus Private Information</a:t>
            </a:r>
          </a:p>
        </p:txBody>
      </p:sp>
      <p:sp>
        <p:nvSpPr>
          <p:cNvPr id="10243" name="Content Placeholder 2"/>
          <p:cNvSpPr>
            <a:spLocks noGrp="1"/>
          </p:cNvSpPr>
          <p:nvPr>
            <p:ph idx="1"/>
          </p:nvPr>
        </p:nvSpPr>
        <p:spPr/>
        <p:txBody>
          <a:bodyPr/>
          <a:lstStyle/>
          <a:p>
            <a:pPr>
              <a:defRPr/>
            </a:pPr>
            <a:r>
              <a:rPr lang="en-US" altLang="en-US" dirty="0"/>
              <a:t>The factual difference between </a:t>
            </a:r>
            <a:r>
              <a:rPr lang="en-US" altLang="en-US" i="1" dirty="0" err="1"/>
              <a:t>hiQ</a:t>
            </a:r>
            <a:r>
              <a:rPr lang="en-US" altLang="en-US" dirty="0" err="1"/>
              <a:t>and</a:t>
            </a:r>
            <a:r>
              <a:rPr lang="en-US" altLang="en-US" dirty="0"/>
              <a:t> </a:t>
            </a:r>
            <a:r>
              <a:rPr lang="en-US" altLang="en-US" i="1" dirty="0"/>
              <a:t>Power Ventures </a:t>
            </a:r>
            <a:r>
              <a:rPr lang="en-US" altLang="en-US" dirty="0"/>
              <a:t>is that Facebook does not allow public access to the information Power Ventures wanted while LinkedIn does allow public access to the information </a:t>
            </a:r>
            <a:r>
              <a:rPr lang="en-US" altLang="en-US" dirty="0" err="1"/>
              <a:t>hiQ</a:t>
            </a:r>
            <a:r>
              <a:rPr lang="en-US" altLang="en-US" dirty="0"/>
              <a:t> wants. </a:t>
            </a:r>
          </a:p>
          <a:p>
            <a:pPr>
              <a:defRPr/>
            </a:pPr>
            <a:r>
              <a:rPr lang="en-US" altLang="en-US" dirty="0"/>
              <a:t>This difference is why the </a:t>
            </a:r>
            <a:r>
              <a:rPr lang="en-US" altLang="en-US" i="1" dirty="0" err="1"/>
              <a:t>hiQ</a:t>
            </a:r>
            <a:r>
              <a:rPr lang="en-US" altLang="en-US" dirty="0"/>
              <a:t> court says </a:t>
            </a:r>
            <a:r>
              <a:rPr lang="en-US" altLang="en-US" i="1" dirty="0"/>
              <a:t>Power Ventures </a:t>
            </a:r>
            <a:r>
              <a:rPr lang="en-US" altLang="en-US" dirty="0"/>
              <a:t>does not apply. </a:t>
            </a:r>
          </a:p>
        </p:txBody>
      </p:sp>
    </p:spTree>
    <p:extLst>
      <p:ext uri="{BB962C8B-B14F-4D97-AF65-F5344CB8AC3E}">
        <p14:creationId xmlns:p14="http://schemas.microsoft.com/office/powerpoint/2010/main" val="822967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defRPr/>
            </a:pPr>
            <a:r>
              <a:rPr lang="en-US" altLang="en-US"/>
              <a:t>Outline of the Argument</a:t>
            </a:r>
          </a:p>
        </p:txBody>
      </p:sp>
      <p:sp>
        <p:nvSpPr>
          <p:cNvPr id="11267" name="Content Placeholder 2"/>
          <p:cNvSpPr>
            <a:spLocks noGrp="1"/>
          </p:cNvSpPr>
          <p:nvPr>
            <p:ph idx="1"/>
          </p:nvPr>
        </p:nvSpPr>
        <p:spPr/>
        <p:txBody>
          <a:bodyPr/>
          <a:lstStyle/>
          <a:p>
            <a:pPr>
              <a:defRPr/>
            </a:pPr>
            <a:r>
              <a:rPr lang="en-US" altLang="en-US"/>
              <a:t>The online contract does not define unauthorized access for purposes of the CFAA.</a:t>
            </a:r>
          </a:p>
          <a:p>
            <a:pPr>
              <a:defRPr/>
            </a:pPr>
            <a:r>
              <a:rPr lang="en-US" altLang="en-US"/>
              <a:t>The statutory language is ambiguous.</a:t>
            </a:r>
          </a:p>
          <a:p>
            <a:pPr>
              <a:defRPr/>
            </a:pPr>
            <a:r>
              <a:rPr lang="en-US" altLang="en-US"/>
              <a:t>So the court looks at </a:t>
            </a:r>
          </a:p>
          <a:p>
            <a:pPr lvl="1">
              <a:defRPr/>
            </a:pPr>
            <a:r>
              <a:rPr lang="en-US" altLang="en-US"/>
              <a:t>legislative intent</a:t>
            </a:r>
          </a:p>
          <a:p>
            <a:pPr lvl="1">
              <a:defRPr/>
            </a:pPr>
            <a:r>
              <a:rPr lang="en-US" altLang="en-US"/>
              <a:t>the consequences of proposed interpretations. </a:t>
            </a:r>
          </a:p>
        </p:txBody>
      </p:sp>
    </p:spTree>
    <p:extLst>
      <p:ext uri="{BB962C8B-B14F-4D97-AF65-F5344CB8AC3E}">
        <p14:creationId xmlns:p14="http://schemas.microsoft.com/office/powerpoint/2010/main" val="2939995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defRPr/>
            </a:pPr>
            <a:r>
              <a:rPr lang="en-US" altLang="en-US"/>
              <a:t>LinkedIn’s Terms of Use</a:t>
            </a:r>
          </a:p>
        </p:txBody>
      </p:sp>
      <p:sp>
        <p:nvSpPr>
          <p:cNvPr id="12291" name="Content Placeholder 2"/>
          <p:cNvSpPr>
            <a:spLocks noGrp="1"/>
          </p:cNvSpPr>
          <p:nvPr>
            <p:ph idx="1"/>
          </p:nvPr>
        </p:nvSpPr>
        <p:spPr>
          <a:xfrm>
            <a:off x="609600" y="1143000"/>
            <a:ext cx="10896600" cy="5715000"/>
          </a:xfrm>
        </p:spPr>
        <p:txBody>
          <a:bodyPr/>
          <a:lstStyle/>
          <a:p>
            <a:pPr>
              <a:defRPr/>
            </a:pPr>
            <a:r>
              <a:rPr lang="en-US" altLang="en-US" dirty="0"/>
              <a:t>Is the question settled by the Terms of Use Agreement?</a:t>
            </a:r>
          </a:p>
          <a:p>
            <a:pPr lvl="1">
              <a:defRPr/>
            </a:pPr>
            <a:r>
              <a:rPr lang="en-US" altLang="en-US" dirty="0"/>
              <a:t>“You agree that you will </a:t>
            </a:r>
            <a:r>
              <a:rPr lang="en-US" altLang="en-US" b="1" i="1" dirty="0"/>
              <a:t>not</a:t>
            </a:r>
            <a:r>
              <a:rPr lang="en-US" altLang="en-US" dirty="0"/>
              <a:t>:</a:t>
            </a:r>
            <a:r>
              <a:rPr lang="en-US" altLang="en-US" b="1" dirty="0"/>
              <a:t>  . . .</a:t>
            </a:r>
            <a:endParaRPr lang="en-US" altLang="en-US" dirty="0"/>
          </a:p>
          <a:p>
            <a:pPr lvl="1">
              <a:defRPr/>
            </a:pPr>
            <a:r>
              <a:rPr lang="en-US" altLang="en-US" dirty="0"/>
              <a:t>Develop, support or use software, devices, scripts, robots, or any other means or processes (including crawlers, browser plugins and add-ons, or any other technology or manual work) to scrape the Services or otherwise copy profiles and other data from the Services.”</a:t>
            </a:r>
          </a:p>
          <a:p>
            <a:pPr>
              <a:defRPr/>
            </a:pPr>
            <a:r>
              <a:rPr lang="en-US" altLang="en-US" dirty="0"/>
              <a:t>The court holds that this does not define authorized access for purposes of the CFAA.</a:t>
            </a:r>
          </a:p>
          <a:p>
            <a:pPr lvl="1">
              <a:defRPr/>
            </a:pPr>
            <a:r>
              <a:rPr lang="en-US" altLang="en-US" dirty="0"/>
              <a:t>The court is in the 9</a:t>
            </a:r>
            <a:r>
              <a:rPr lang="en-US" altLang="en-US" baseline="30000" dirty="0"/>
              <a:t>th</a:t>
            </a:r>
            <a:r>
              <a:rPr lang="en-US" altLang="en-US" dirty="0"/>
              <a:t> Circuit. </a:t>
            </a:r>
          </a:p>
        </p:txBody>
      </p:sp>
    </p:spTree>
    <p:extLst>
      <p:ext uri="{BB962C8B-B14F-4D97-AF65-F5344CB8AC3E}">
        <p14:creationId xmlns:p14="http://schemas.microsoft.com/office/powerpoint/2010/main" val="26806583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LinkedIn’s General Policy </a:t>
            </a:r>
          </a:p>
        </p:txBody>
      </p:sp>
      <p:sp>
        <p:nvSpPr>
          <p:cNvPr id="3" name="Content Placeholder 2"/>
          <p:cNvSpPr>
            <a:spLocks noGrp="1"/>
          </p:cNvSpPr>
          <p:nvPr>
            <p:ph idx="1"/>
          </p:nvPr>
        </p:nvSpPr>
        <p:spPr>
          <a:xfrm>
            <a:off x="609600" y="1410711"/>
            <a:ext cx="10972800" cy="5066289"/>
          </a:xfrm>
        </p:spPr>
        <p:txBody>
          <a:bodyPr/>
          <a:lstStyle/>
          <a:p>
            <a:r>
              <a:rPr lang="en-US" dirty="0"/>
              <a:t>“LinkedIn has taken steps to protect the data on its website from what it perceives as misuse or misappropriation.”</a:t>
            </a:r>
          </a:p>
          <a:p>
            <a:r>
              <a:rPr lang="en-US" dirty="0"/>
              <a:t>It “blocks . . . 95 million . . . attempts to scrape data every day, and has restricted over 11 million accounts suspected of violating its User Agreement, including through scraping.”</a:t>
            </a:r>
          </a:p>
          <a:p>
            <a:r>
              <a:rPr lang="en-US" dirty="0"/>
              <a:t>Technical details: </a:t>
            </a:r>
          </a:p>
          <a:p>
            <a:pPr lvl="1"/>
            <a:r>
              <a:rPr lang="en-US" dirty="0"/>
              <a:t>“robots.txt” file</a:t>
            </a:r>
          </a:p>
          <a:p>
            <a:pPr lvl="1"/>
            <a:r>
              <a:rPr lang="en-US" dirty="0"/>
              <a:t>Quicksand (detects scraping) </a:t>
            </a:r>
          </a:p>
          <a:p>
            <a:pPr lvl="1"/>
            <a:r>
              <a:rPr lang="en-US" dirty="0"/>
              <a:t>Sentinel (slows, limits, IP addresses</a:t>
            </a:r>
          </a:p>
          <a:p>
            <a:pPr lvl="1"/>
            <a:r>
              <a:rPr lang="en-US" dirty="0"/>
              <a:t>Org Block (a blacklist) </a:t>
            </a:r>
          </a:p>
        </p:txBody>
      </p:sp>
    </p:spTree>
    <p:extLst>
      <p:ext uri="{BB962C8B-B14F-4D97-AF65-F5344CB8AC3E}">
        <p14:creationId xmlns:p14="http://schemas.microsoft.com/office/powerpoint/2010/main" val="1116637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altLang="en-US" dirty="0"/>
              <a:t>The Argument from 20 Years Ago</a:t>
            </a:r>
          </a:p>
        </p:txBody>
      </p:sp>
      <p:sp>
        <p:nvSpPr>
          <p:cNvPr id="31747" name="Rectangle 3"/>
          <p:cNvSpPr>
            <a:spLocks noGrp="1" noChangeArrowheads="1"/>
          </p:cNvSpPr>
          <p:nvPr>
            <p:ph type="body" idx="1"/>
          </p:nvPr>
        </p:nvSpPr>
        <p:spPr>
          <a:xfrm>
            <a:off x="647700" y="1417638"/>
            <a:ext cx="10896600" cy="4800600"/>
          </a:xfrm>
        </p:spPr>
        <p:txBody>
          <a:bodyPr/>
          <a:lstStyle/>
          <a:p>
            <a:pPr eaLnBrk="1" hangingPunct="1">
              <a:defRPr/>
            </a:pPr>
            <a:r>
              <a:rPr lang="en-US" altLang="en-US" i="1" dirty="0">
                <a:ea typeface="ＭＳ Ｐゴシック" panose="020B0600070205080204" pitchFamily="34" charset="-128"/>
              </a:rPr>
              <a:t>First</a:t>
            </a:r>
            <a:r>
              <a:rPr lang="en-US" altLang="en-US" dirty="0">
                <a:ea typeface="ＭＳ Ｐゴシック" panose="020B0600070205080204" pitchFamily="34" charset="-128"/>
              </a:rPr>
              <a:t>:  The growth and vitality of the Internet depend on e-mail communication, hyperlinking, and the search-engine index.  </a:t>
            </a:r>
          </a:p>
          <a:p>
            <a:pPr eaLnBrk="1" hangingPunct="1">
              <a:defRPr/>
            </a:pPr>
            <a:r>
              <a:rPr lang="en-US" altLang="en-US" i="1" dirty="0">
                <a:ea typeface="ＭＳ Ｐゴシック" panose="020B0600070205080204" pitchFamily="34" charset="-128"/>
              </a:rPr>
              <a:t>Second</a:t>
            </a:r>
            <a:r>
              <a:rPr lang="en-US" altLang="en-US" dirty="0">
                <a:ea typeface="ＭＳ Ｐゴシック" panose="020B0600070205080204" pitchFamily="34" charset="-128"/>
              </a:rPr>
              <a:t>:  These features thrive on implied-consent to access.  </a:t>
            </a:r>
          </a:p>
          <a:p>
            <a:pPr eaLnBrk="1" hangingPunct="1">
              <a:defRPr/>
            </a:pPr>
            <a:r>
              <a:rPr lang="en-US" altLang="en-US" i="1" dirty="0">
                <a:ea typeface="ＭＳ Ｐゴシック" panose="020B0600070205080204" pitchFamily="34" charset="-128"/>
              </a:rPr>
              <a:t>Third</a:t>
            </a:r>
            <a:r>
              <a:rPr lang="en-US" altLang="en-US" dirty="0">
                <a:ea typeface="ＭＳ Ｐゴシック" panose="020B0600070205080204" pitchFamily="34" charset="-128"/>
              </a:rPr>
              <a:t>: Recognizing a right to prevent access–</a:t>
            </a:r>
            <a:r>
              <a:rPr lang="en-US" altLang="en-US" b="1" i="1" dirty="0">
                <a:ea typeface="ＭＳ Ｐゴシック" panose="020B0600070205080204" pitchFamily="34" charset="-128"/>
              </a:rPr>
              <a:t>potentially</a:t>
            </a:r>
            <a:r>
              <a:rPr lang="en-US" altLang="en-US" dirty="0">
                <a:ea typeface="ＭＳ Ｐゴシック" panose="020B0600070205080204" pitchFamily="34" charset="-128"/>
              </a:rPr>
              <a:t>—reduces implied-consent to access and hence threatens the growth and vitality of the Internet.  </a:t>
            </a:r>
          </a:p>
          <a:p>
            <a:pPr eaLnBrk="1" hangingPunct="1">
              <a:defRPr/>
            </a:pPr>
            <a:r>
              <a:rPr lang="en-US" altLang="en-US" i="1" dirty="0">
                <a:ea typeface="ＭＳ Ｐゴシック" panose="020B0600070205080204" pitchFamily="34" charset="-128"/>
              </a:rPr>
              <a:t>Conclusion</a:t>
            </a:r>
            <a:r>
              <a:rPr lang="en-US" altLang="en-US" dirty="0">
                <a:ea typeface="ＭＳ Ｐゴシック" panose="020B0600070205080204" pitchFamily="34" charset="-128"/>
              </a:rPr>
              <a:t>: We should exercise considerable care in creating rights to exclude on the Internet. </a:t>
            </a:r>
          </a:p>
        </p:txBody>
      </p:sp>
    </p:spTree>
    <p:extLst>
      <p:ext uri="{BB962C8B-B14F-4D97-AF65-F5344CB8AC3E}">
        <p14:creationId xmlns:p14="http://schemas.microsoft.com/office/powerpoint/2010/main" val="30619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33713" y="3082530"/>
            <a:ext cx="285750"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7" name="Rectangle 6"/>
          <p:cNvSpPr/>
          <p:nvPr/>
        </p:nvSpPr>
        <p:spPr>
          <a:xfrm>
            <a:off x="3865960" y="2737248"/>
            <a:ext cx="285750"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8" name="Rectangle 7"/>
          <p:cNvSpPr/>
          <p:nvPr/>
        </p:nvSpPr>
        <p:spPr>
          <a:xfrm>
            <a:off x="3580210" y="3211117"/>
            <a:ext cx="285750"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9" name="Rectangle 8"/>
          <p:cNvSpPr/>
          <p:nvPr/>
        </p:nvSpPr>
        <p:spPr>
          <a:xfrm>
            <a:off x="3463529" y="3687367"/>
            <a:ext cx="285750"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10" name="Rectangle 9"/>
          <p:cNvSpPr/>
          <p:nvPr/>
        </p:nvSpPr>
        <p:spPr>
          <a:xfrm>
            <a:off x="4083844" y="3575448"/>
            <a:ext cx="285750"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11" name="Right Brace 10"/>
          <p:cNvSpPr/>
          <p:nvPr/>
        </p:nvSpPr>
        <p:spPr>
          <a:xfrm>
            <a:off x="4291013" y="2489597"/>
            <a:ext cx="800100" cy="1714500"/>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a:endParaRPr>
          </a:p>
        </p:txBody>
      </p:sp>
      <p:sp>
        <p:nvSpPr>
          <p:cNvPr id="67592" name="TextBox 11"/>
          <p:cNvSpPr txBox="1">
            <a:spLocks noChangeArrowheads="1"/>
          </p:cNvSpPr>
          <p:nvPr/>
        </p:nvSpPr>
        <p:spPr bwMode="auto">
          <a:xfrm>
            <a:off x="5211366" y="3163493"/>
            <a:ext cx="9715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40000"/>
              <a:buFont typeface="Wingdings" panose="05000000000000000000" pitchFamily="2" charset="2"/>
              <a:buChar char="n"/>
              <a:defRPr sz="30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lr>
                <a:schemeClr val="tx1"/>
              </a:buClr>
              <a:buSzPct val="40000"/>
              <a:buFont typeface="Wingdings" panose="05000000000000000000" pitchFamily="2" charset="2"/>
              <a:buChar char="q"/>
              <a:defRPr sz="26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lr>
                <a:schemeClr val="tx1"/>
              </a:buClr>
              <a:buSzPct val="40000"/>
              <a:buFont typeface="Wingdings" panose="05000000000000000000" pitchFamily="2" charset="2"/>
              <a:buChar char="n"/>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lr>
                <a:schemeClr val="tx1"/>
              </a:buClr>
              <a:buSzPct val="40000"/>
              <a:buFont typeface="Wingdings" panose="05000000000000000000" pitchFamily="2" charset="2"/>
              <a:buChar char="q"/>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None/>
              <a:tabLst/>
              <a:defRPr/>
            </a:pPr>
            <a:r>
              <a:rPr kumimoji="0" lang="en-US" altLang="en-US" sz="135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Power Ventures</a:t>
            </a:r>
          </a:p>
        </p:txBody>
      </p:sp>
      <p:sp>
        <p:nvSpPr>
          <p:cNvPr id="22" name="Right Brace 21"/>
          <p:cNvSpPr/>
          <p:nvPr/>
        </p:nvSpPr>
        <p:spPr>
          <a:xfrm flipH="1">
            <a:off x="6096000" y="2489598"/>
            <a:ext cx="800100" cy="1726406"/>
          </a:xfrm>
          <a:prstGeom prst="rightBrace">
            <a:avLst/>
          </a:prstGeom>
          <a:ln>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Arial"/>
            </a:endParaRPr>
          </a:p>
        </p:txBody>
      </p:sp>
      <p:sp>
        <p:nvSpPr>
          <p:cNvPr id="30734" name="Title 1"/>
          <p:cNvSpPr>
            <a:spLocks noGrp="1"/>
          </p:cNvSpPr>
          <p:nvPr>
            <p:ph type="title"/>
          </p:nvPr>
        </p:nvSpPr>
        <p:spPr>
          <a:xfrm>
            <a:off x="2209800" y="1063229"/>
            <a:ext cx="6172200" cy="731044"/>
          </a:xfrm>
        </p:spPr>
        <p:txBody>
          <a:bodyPr/>
          <a:lstStyle/>
          <a:p>
            <a:pPr>
              <a:defRPr/>
            </a:pPr>
            <a:r>
              <a:rPr lang="en-US" altLang="en-US" dirty="0"/>
              <a:t>In </a:t>
            </a:r>
            <a:r>
              <a:rPr lang="en-US" altLang="en-US" i="1" dirty="0"/>
              <a:t>Facebook v. Power Ventures</a:t>
            </a:r>
            <a:r>
              <a:rPr lang="en-US" altLang="en-US" dirty="0"/>
              <a:t> </a:t>
            </a:r>
          </a:p>
        </p:txBody>
      </p:sp>
      <p:sp>
        <p:nvSpPr>
          <p:cNvPr id="16" name="Rectangle 15"/>
          <p:cNvSpPr/>
          <p:nvPr/>
        </p:nvSpPr>
        <p:spPr>
          <a:xfrm>
            <a:off x="6775848" y="3043238"/>
            <a:ext cx="240506" cy="19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17" name="Rectangle 16"/>
          <p:cNvSpPr/>
          <p:nvPr/>
        </p:nvSpPr>
        <p:spPr>
          <a:xfrm>
            <a:off x="7608094" y="2697957"/>
            <a:ext cx="240506" cy="19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18" name="Rectangle 17"/>
          <p:cNvSpPr/>
          <p:nvPr/>
        </p:nvSpPr>
        <p:spPr>
          <a:xfrm>
            <a:off x="7322344" y="3171825"/>
            <a:ext cx="240506" cy="19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19" name="Rectangle 18"/>
          <p:cNvSpPr/>
          <p:nvPr/>
        </p:nvSpPr>
        <p:spPr>
          <a:xfrm>
            <a:off x="7205663" y="3648075"/>
            <a:ext cx="240506" cy="19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0" name="Rectangle 19"/>
          <p:cNvSpPr/>
          <p:nvPr/>
        </p:nvSpPr>
        <p:spPr>
          <a:xfrm>
            <a:off x="7825979" y="3536157"/>
            <a:ext cx="240506" cy="1976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6AC85-7C1A-4087-BAD8-14ECFD0CB965}"/>
              </a:ext>
            </a:extLst>
          </p:cNvPr>
          <p:cNvSpPr>
            <a:spLocks noGrp="1"/>
          </p:cNvSpPr>
          <p:nvPr>
            <p:ph type="title"/>
          </p:nvPr>
        </p:nvSpPr>
        <p:spPr/>
        <p:txBody>
          <a:bodyPr/>
          <a:lstStyle/>
          <a:p>
            <a:r>
              <a:rPr lang="en-US" dirty="0"/>
              <a:t>The Appeals Court On Information Monopolies</a:t>
            </a:r>
          </a:p>
        </p:txBody>
      </p:sp>
      <p:sp>
        <p:nvSpPr>
          <p:cNvPr id="3" name="Content Placeholder 2">
            <a:extLst>
              <a:ext uri="{FF2B5EF4-FFF2-40B4-BE49-F238E27FC236}">
                <a16:creationId xmlns:a16="http://schemas.microsoft.com/office/drawing/2014/main" id="{19582BCF-B137-40F3-A7A9-484DF3A97361}"/>
              </a:ext>
            </a:extLst>
          </p:cNvPr>
          <p:cNvSpPr>
            <a:spLocks noGrp="1"/>
          </p:cNvSpPr>
          <p:nvPr>
            <p:ph idx="1"/>
          </p:nvPr>
        </p:nvSpPr>
        <p:spPr/>
        <p:txBody>
          <a:bodyPr/>
          <a:lstStyle/>
          <a:p>
            <a:r>
              <a:rPr lang="en-US" sz="2800" dirty="0">
                <a:solidFill>
                  <a:srgbClr val="000000"/>
                </a:solidFill>
                <a:effectLst/>
                <a:ea typeface="Times New Roman" panose="02020603050405020304" pitchFamily="18" charset="0"/>
                <a:cs typeface="Times New Roman" panose="02020603050405020304" pitchFamily="18" charset="0"/>
              </a:rPr>
              <a:t>“We agree with the district court that giving companies like LinkedIn free rein to decide, on any basis, who can collect and use data—data that the companies do not own, that they otherwise make publicly available to viewers, and that the companies themselves collect and use—risks the possible creation of information monopolies that would disserve the public interest.”</a:t>
            </a:r>
            <a:endParaRPr lang="en-US" sz="2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082915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D583F-06A4-B4AF-E07A-A03423A49458}"/>
              </a:ext>
            </a:extLst>
          </p:cNvPr>
          <p:cNvSpPr>
            <a:spLocks noGrp="1"/>
          </p:cNvSpPr>
          <p:nvPr>
            <p:ph type="title"/>
          </p:nvPr>
        </p:nvSpPr>
        <p:spPr/>
        <p:txBody>
          <a:bodyPr/>
          <a:lstStyle/>
          <a:p>
            <a:r>
              <a:rPr lang="en-US" dirty="0"/>
              <a:t>Requiring a Login</a:t>
            </a:r>
          </a:p>
        </p:txBody>
      </p:sp>
      <p:sp>
        <p:nvSpPr>
          <p:cNvPr id="3" name="Content Placeholder 2">
            <a:extLst>
              <a:ext uri="{FF2B5EF4-FFF2-40B4-BE49-F238E27FC236}">
                <a16:creationId xmlns:a16="http://schemas.microsoft.com/office/drawing/2014/main" id="{D2B42A3C-DE82-D371-0171-D7845D472B75}"/>
              </a:ext>
            </a:extLst>
          </p:cNvPr>
          <p:cNvSpPr>
            <a:spLocks noGrp="1"/>
          </p:cNvSpPr>
          <p:nvPr>
            <p:ph idx="1"/>
          </p:nvPr>
        </p:nvSpPr>
        <p:spPr/>
        <p:txBody>
          <a:bodyPr/>
          <a:lstStyle/>
          <a:p>
            <a:r>
              <a:rPr lang="en-US" dirty="0"/>
              <a:t>What if LinkedIn required logging in with a user name and password to view data that was, at the time of the case, accessible to the general public without logging in? </a:t>
            </a:r>
          </a:p>
          <a:p>
            <a:r>
              <a:rPr lang="en-US" dirty="0"/>
              <a:t>That is in fact what LinkedIn did. Today, you cannot view a LinkedIn user’s full profile without joining LinkedIn and logging in.</a:t>
            </a:r>
          </a:p>
          <a:p>
            <a:r>
              <a:rPr lang="en-US" dirty="0"/>
              <a:t>Does that mean that a cease and desist letter can make future access unauthorized for purposes of the CFAA, at least as long as the person seeking access evades security devices design to prevent the access? </a:t>
            </a:r>
          </a:p>
          <a:p>
            <a:endParaRPr lang="en-US" dirty="0"/>
          </a:p>
          <a:p>
            <a:endParaRPr lang="en-US" dirty="0"/>
          </a:p>
        </p:txBody>
      </p:sp>
    </p:spTree>
    <p:extLst>
      <p:ext uri="{BB962C8B-B14F-4D97-AF65-F5344CB8AC3E}">
        <p14:creationId xmlns:p14="http://schemas.microsoft.com/office/powerpoint/2010/main" val="1495381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8C8F1-E835-A751-F13C-A9E9774A5FF2}"/>
              </a:ext>
            </a:extLst>
          </p:cNvPr>
          <p:cNvSpPr>
            <a:spLocks noGrp="1"/>
          </p:cNvSpPr>
          <p:nvPr>
            <p:ph type="title"/>
          </p:nvPr>
        </p:nvSpPr>
        <p:spPr/>
        <p:txBody>
          <a:bodyPr/>
          <a:lstStyle/>
          <a:p>
            <a:r>
              <a:rPr lang="en-US" dirty="0"/>
              <a:t>A Victory?</a:t>
            </a:r>
          </a:p>
        </p:txBody>
      </p:sp>
      <p:sp>
        <p:nvSpPr>
          <p:cNvPr id="3" name="Content Placeholder 2">
            <a:extLst>
              <a:ext uri="{FF2B5EF4-FFF2-40B4-BE49-F238E27FC236}">
                <a16:creationId xmlns:a16="http://schemas.microsoft.com/office/drawing/2014/main" id="{CDAD53FE-3DB2-1655-86D0-E5A92385ADA5}"/>
              </a:ext>
            </a:extLst>
          </p:cNvPr>
          <p:cNvSpPr>
            <a:spLocks noGrp="1"/>
          </p:cNvSpPr>
          <p:nvPr>
            <p:ph idx="1"/>
          </p:nvPr>
        </p:nvSpPr>
        <p:spPr/>
        <p:txBody>
          <a:bodyPr/>
          <a:lstStyle/>
          <a:p>
            <a:r>
              <a:rPr lang="en-US" sz="2600" dirty="0" err="1"/>
              <a:t>hiQ</a:t>
            </a:r>
            <a:r>
              <a:rPr lang="en-US" sz="2600" dirty="0"/>
              <a:t> v. LinkedIn is a victory for </a:t>
            </a:r>
            <a:r>
              <a:rPr lang="en-US" sz="2600" dirty="0" err="1"/>
              <a:t>hiQ</a:t>
            </a:r>
            <a:r>
              <a:rPr lang="en-US" sz="2600" dirty="0"/>
              <a:t>, but subsequent developments were not. </a:t>
            </a:r>
          </a:p>
          <a:p>
            <a:r>
              <a:rPr lang="en-US" sz="2600" dirty="0" err="1"/>
              <a:t>hiQ</a:t>
            </a:r>
            <a:r>
              <a:rPr lang="en-US" sz="2600" dirty="0"/>
              <a:t> went out of business and ultimately settled the case. </a:t>
            </a:r>
            <a:r>
              <a:rPr lang="en-US" sz="2600" dirty="0" err="1"/>
              <a:t>hiQ</a:t>
            </a:r>
            <a:r>
              <a:rPr lang="en-US" sz="2600" dirty="0"/>
              <a:t> agreed to pay Microsoft $500,000 and admitted that it violated the CFAA. </a:t>
            </a:r>
          </a:p>
          <a:p>
            <a:r>
              <a:rPr lang="en-US" sz="2600" dirty="0"/>
              <a:t>Part of the explanation may be that it emerged that </a:t>
            </a:r>
            <a:r>
              <a:rPr lang="en-US" sz="2600" dirty="0" err="1"/>
              <a:t>hiQ</a:t>
            </a:r>
            <a:r>
              <a:rPr lang="en-US" sz="2600" dirty="0"/>
              <a:t> employed people to log in to LinkedIn to confirm that the data </a:t>
            </a:r>
            <a:r>
              <a:rPr lang="en-US" sz="2600" dirty="0" err="1"/>
              <a:t>hiQ</a:t>
            </a:r>
            <a:r>
              <a:rPr lang="en-US" sz="2600" dirty="0"/>
              <a:t> use to profile an individual was indeed the data of that individual. </a:t>
            </a:r>
          </a:p>
          <a:p>
            <a:r>
              <a:rPr lang="en-US" sz="2600" dirty="0"/>
              <a:t>When LinkedIn discovered the </a:t>
            </a:r>
            <a:r>
              <a:rPr lang="en-US" sz="2600" dirty="0" err="1"/>
              <a:t>hiQ</a:t>
            </a:r>
            <a:r>
              <a:rPr lang="en-US" sz="2600" dirty="0"/>
              <a:t> employees and discontinued their accounts (as permitted under the Terms of Use) the employees opened new accounts under fake names. That is arguably breaking in. </a:t>
            </a:r>
          </a:p>
        </p:txBody>
      </p:sp>
    </p:spTree>
    <p:extLst>
      <p:ext uri="{BB962C8B-B14F-4D97-AF65-F5344CB8AC3E}">
        <p14:creationId xmlns:p14="http://schemas.microsoft.com/office/powerpoint/2010/main" val="16240775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50B17-507B-227C-0A22-18E7537FEEEA}"/>
              </a:ext>
            </a:extLst>
          </p:cNvPr>
          <p:cNvSpPr>
            <a:spLocks noGrp="1"/>
          </p:cNvSpPr>
          <p:nvPr>
            <p:ph type="title"/>
          </p:nvPr>
        </p:nvSpPr>
        <p:spPr/>
        <p:txBody>
          <a:bodyPr/>
          <a:lstStyle/>
          <a:p>
            <a:r>
              <a:rPr lang="en-US" dirty="0"/>
              <a:t>Tentativeness of the Holding</a:t>
            </a:r>
          </a:p>
        </p:txBody>
      </p:sp>
      <p:sp>
        <p:nvSpPr>
          <p:cNvPr id="3" name="Content Placeholder 2">
            <a:extLst>
              <a:ext uri="{FF2B5EF4-FFF2-40B4-BE49-F238E27FC236}">
                <a16:creationId xmlns:a16="http://schemas.microsoft.com/office/drawing/2014/main" id="{7D4B8B85-3DF0-CDB9-626F-FF38DE299C25}"/>
              </a:ext>
            </a:extLst>
          </p:cNvPr>
          <p:cNvSpPr>
            <a:spLocks noGrp="1"/>
          </p:cNvSpPr>
          <p:nvPr>
            <p:ph idx="1"/>
          </p:nvPr>
        </p:nvSpPr>
        <p:spPr/>
        <p:txBody>
          <a:bodyPr/>
          <a:lstStyle/>
          <a:p>
            <a:r>
              <a:rPr lang="en-US" dirty="0"/>
              <a:t>The court’s ruling 2019 ruling:  </a:t>
            </a:r>
          </a:p>
          <a:p>
            <a:pPr lvl="2"/>
            <a:r>
              <a:rPr lang="en-US" dirty="0"/>
              <a:t>At this preliminary injunction stage, we do not resolve the companies’ legal dispute definitively, nor do we address all the claims and defenses they have pleaded in the district court. Instead, we focus on whether </a:t>
            </a:r>
            <a:r>
              <a:rPr lang="en-US" dirty="0" err="1"/>
              <a:t>hiQ</a:t>
            </a:r>
            <a:r>
              <a:rPr lang="en-US" dirty="0"/>
              <a:t> has raised serious questions on the merits of the factual and legal issues presented to us, as well as on the other requisites for preliminary relief. </a:t>
            </a:r>
          </a:p>
          <a:p>
            <a:r>
              <a:rPr lang="en-US" sz="2800" dirty="0"/>
              <a:t>Its conclusion is only that it is “likely that when a computer network generally permits public access to its data, a user’s accessing that publicly available data will not constitute access without authorization under the CFAA.” </a:t>
            </a:r>
          </a:p>
          <a:p>
            <a:r>
              <a:rPr lang="en-US" sz="2800" dirty="0"/>
              <a:t>For individuals and businesses using scrappers, </a:t>
            </a:r>
            <a:r>
              <a:rPr lang="en-US" sz="2800" i="1" dirty="0" err="1"/>
              <a:t>hiQ</a:t>
            </a:r>
            <a:r>
              <a:rPr lang="en-US" sz="2800" i="1" dirty="0"/>
              <a:t> v. LinkedIn </a:t>
            </a:r>
            <a:r>
              <a:rPr lang="en-US" sz="2800" dirty="0"/>
              <a:t>provides less assurance of lack of liability than may first appear. </a:t>
            </a:r>
          </a:p>
          <a:p>
            <a:endParaRPr lang="en-US" dirty="0"/>
          </a:p>
        </p:txBody>
      </p:sp>
    </p:spTree>
    <p:extLst>
      <p:ext uri="{BB962C8B-B14F-4D97-AF65-F5344CB8AC3E}">
        <p14:creationId xmlns:p14="http://schemas.microsoft.com/office/powerpoint/2010/main" val="1640557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The Data Power Ventures Wanted</a:t>
            </a:r>
          </a:p>
        </p:txBody>
      </p:sp>
      <p:sp>
        <p:nvSpPr>
          <p:cNvPr id="3" name="Content Placeholder 2"/>
          <p:cNvSpPr>
            <a:spLocks noGrp="1"/>
          </p:cNvSpPr>
          <p:nvPr>
            <p:ph idx="1"/>
          </p:nvPr>
        </p:nvSpPr>
        <p:spPr/>
        <p:txBody>
          <a:bodyPr/>
          <a:lstStyle/>
          <a:p>
            <a:pPr>
              <a:defRPr/>
            </a:pPr>
            <a:r>
              <a:rPr lang="en-US" dirty="0"/>
              <a:t>“When a Facebook user directs Power.com to access the Facebook website, an unauthorized copy of the user’s profile page is created.”</a:t>
            </a:r>
          </a:p>
          <a:p>
            <a:pPr lvl="1">
              <a:defRPr/>
            </a:pPr>
            <a:r>
              <a:rPr lang="en-US" dirty="0"/>
              <a:t>Facebook v. Power Ventures, 2010 WL 3291750, United States District Court, N.D. California, p. 8. </a:t>
            </a:r>
          </a:p>
          <a:p>
            <a:pPr>
              <a:defRPr/>
            </a:pPr>
            <a:r>
              <a:rPr lang="en-US" b="1" dirty="0"/>
              <a:t>Note</a:t>
            </a:r>
            <a:r>
              <a:rPr lang="en-US" dirty="0"/>
              <a:t>: you can only view Facebook profiles if you are logged in as a Facebook user. </a:t>
            </a:r>
            <a:r>
              <a:rPr lang="en-US" b="1" dirty="0"/>
              <a:t>They are not publicly accessible. </a:t>
            </a:r>
          </a:p>
          <a:p>
            <a:pPr>
              <a:defRPr/>
            </a:pPr>
            <a:r>
              <a:rPr lang="en-US" b="1" dirty="0"/>
              <a:t>The question</a:t>
            </a:r>
            <a:r>
              <a:rPr lang="en-US" dirty="0"/>
              <a:t>: Is </a:t>
            </a:r>
            <a:r>
              <a:rPr lang="en-US" i="1" dirty="0"/>
              <a:t>Power Ventures </a:t>
            </a:r>
            <a:r>
              <a:rPr lang="en-US" dirty="0"/>
              <a:t>authorized to use them when it logs in using </a:t>
            </a:r>
            <a:r>
              <a:rPr lang="en-US" i="1" dirty="0"/>
              <a:t>someone else’s </a:t>
            </a:r>
            <a:r>
              <a:rPr lang="en-US" dirty="0"/>
              <a:t>user name and password?</a:t>
            </a:r>
          </a:p>
          <a:p>
            <a:pPr>
              <a:defRPr/>
            </a:pPr>
            <a:endParaRPr lang="en-US" dirty="0"/>
          </a:p>
        </p:txBody>
      </p:sp>
    </p:spTree>
    <p:extLst>
      <p:ext uri="{BB962C8B-B14F-4D97-AF65-F5344CB8AC3E}">
        <p14:creationId xmlns:p14="http://schemas.microsoft.com/office/powerpoint/2010/main" val="354602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Breaking and Entering Versus Trespass</a:t>
            </a:r>
          </a:p>
        </p:txBody>
      </p:sp>
      <p:sp>
        <p:nvSpPr>
          <p:cNvPr id="3" name="Content Placeholder 2"/>
          <p:cNvSpPr>
            <a:spLocks noGrp="1"/>
          </p:cNvSpPr>
          <p:nvPr>
            <p:ph idx="1"/>
          </p:nvPr>
        </p:nvSpPr>
        <p:spPr/>
        <p:txBody>
          <a:bodyPr/>
          <a:lstStyle/>
          <a:p>
            <a:pPr>
              <a:defRPr/>
            </a:pPr>
            <a:r>
              <a:rPr lang="en-US" dirty="0"/>
              <a:t>The model for the CFAA is burglary, not trespass.</a:t>
            </a:r>
          </a:p>
          <a:p>
            <a:pPr>
              <a:defRPr/>
            </a:pPr>
            <a:r>
              <a:rPr lang="en-US" dirty="0"/>
              <a:t>Trespass = unauthorized </a:t>
            </a:r>
          </a:p>
          <a:p>
            <a:pPr lvl="1">
              <a:defRPr/>
            </a:pPr>
            <a:r>
              <a:rPr lang="en-US" dirty="0"/>
              <a:t>Access to land</a:t>
            </a:r>
          </a:p>
          <a:p>
            <a:pPr lvl="1">
              <a:defRPr/>
            </a:pPr>
            <a:r>
              <a:rPr lang="en-US" dirty="0"/>
              <a:t>Use of property that impairs value or harms a protected interest. </a:t>
            </a:r>
          </a:p>
          <a:p>
            <a:pPr>
              <a:defRPr/>
            </a:pPr>
            <a:r>
              <a:rPr lang="en-US" dirty="0"/>
              <a:t>Burglary requires </a:t>
            </a:r>
          </a:p>
          <a:p>
            <a:pPr lvl="1">
              <a:defRPr/>
            </a:pPr>
            <a:r>
              <a:rPr lang="en-US" i="1" dirty="0"/>
              <a:t>Breaking = violation of a security device designed to exclude people</a:t>
            </a:r>
          </a:p>
          <a:p>
            <a:pPr lvl="2">
              <a:defRPr/>
            </a:pPr>
            <a:r>
              <a:rPr lang="en-US" i="1" dirty="0"/>
              <a:t>State v. </a:t>
            </a:r>
            <a:r>
              <a:rPr lang="en-US" i="1" dirty="0" err="1"/>
              <a:t>Newbegin</a:t>
            </a:r>
            <a:r>
              <a:rPr lang="en-US" dirty="0"/>
              <a:t>, 25 Me. 500, 504 (1846)</a:t>
            </a:r>
            <a:endParaRPr lang="en-US" i="1" dirty="0"/>
          </a:p>
          <a:p>
            <a:pPr lvl="1">
              <a:defRPr/>
            </a:pPr>
            <a:r>
              <a:rPr lang="en-US" dirty="0"/>
              <a:t>Entering</a:t>
            </a:r>
          </a:p>
          <a:p>
            <a:pPr marL="0" indent="0">
              <a:buNone/>
              <a:defRPr/>
            </a:pPr>
            <a:endParaRPr lang="en-US" dirty="0"/>
          </a:p>
        </p:txBody>
      </p:sp>
    </p:spTree>
    <p:extLst>
      <p:ext uri="{BB962C8B-B14F-4D97-AF65-F5344CB8AC3E}">
        <p14:creationId xmlns:p14="http://schemas.microsoft.com/office/powerpoint/2010/main" val="1953438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“Breaking” Example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0809" y="1920478"/>
            <a:ext cx="3611562" cy="270867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96052" y="1885951"/>
            <a:ext cx="3627725" cy="2720795"/>
          </a:xfrm>
          <a:prstGeom prst="rect">
            <a:avLst/>
          </a:prstGeom>
        </p:spPr>
      </p:pic>
      <p:sp>
        <p:nvSpPr>
          <p:cNvPr id="6" name="TextBox 5"/>
          <p:cNvSpPr txBox="1"/>
          <p:nvPr/>
        </p:nvSpPr>
        <p:spPr>
          <a:xfrm>
            <a:off x="1970810" y="4972051"/>
            <a:ext cx="8468591" cy="3231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Violation of a security device designed to exclude people, and a violation of norms.</a:t>
            </a:r>
          </a:p>
        </p:txBody>
      </p:sp>
    </p:spTree>
    <p:extLst>
      <p:ext uri="{BB962C8B-B14F-4D97-AF65-F5344CB8AC3E}">
        <p14:creationId xmlns:p14="http://schemas.microsoft.com/office/powerpoint/2010/main" val="2661480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What Is Breaking In?</a:t>
            </a:r>
          </a:p>
        </p:txBody>
      </p:sp>
      <p:sp>
        <p:nvSpPr>
          <p:cNvPr id="3" name="Content Placeholder 2"/>
          <p:cNvSpPr>
            <a:spLocks noGrp="1"/>
          </p:cNvSpPr>
          <p:nvPr>
            <p:ph idx="1"/>
          </p:nvPr>
        </p:nvSpPr>
        <p:spPr/>
        <p:txBody>
          <a:bodyPr/>
          <a:lstStyle/>
          <a:p>
            <a:pPr>
              <a:defRPr/>
            </a:pPr>
            <a:r>
              <a:rPr lang="en-US" sz="2400" dirty="0"/>
              <a:t>Breaking need not involve force or violence </a:t>
            </a:r>
          </a:p>
          <a:p>
            <a:pPr lvl="1">
              <a:defRPr/>
            </a:pPr>
            <a:r>
              <a:rPr lang="en-US" sz="2100" dirty="0"/>
              <a:t>Opening of </a:t>
            </a:r>
            <a:r>
              <a:rPr lang="en-US" sz="2100" i="1" dirty="0"/>
              <a:t>closed</a:t>
            </a:r>
            <a:r>
              <a:rPr lang="en-US" sz="2100" dirty="0"/>
              <a:t>, </a:t>
            </a:r>
            <a:r>
              <a:rPr lang="en-US" sz="2100" i="1" dirty="0"/>
              <a:t>but unlocked </a:t>
            </a:r>
            <a:r>
              <a:rPr lang="en-US" sz="2100" dirty="0"/>
              <a:t>door or window.  </a:t>
            </a:r>
          </a:p>
          <a:p>
            <a:pPr lvl="2">
              <a:defRPr/>
            </a:pPr>
            <a:r>
              <a:rPr lang="en-US" sz="1800" i="1" dirty="0"/>
              <a:t>State v. Boon</a:t>
            </a:r>
            <a:r>
              <a:rPr lang="en-US" sz="1800" dirty="0"/>
              <a:t>, 35 N.C. 244, 246 (1852)</a:t>
            </a:r>
          </a:p>
          <a:p>
            <a:pPr lvl="1">
              <a:defRPr/>
            </a:pPr>
            <a:r>
              <a:rPr lang="en-US" sz="2100" dirty="0"/>
              <a:t>But entering through a door left ajar or an open window is not breaking </a:t>
            </a:r>
          </a:p>
          <a:p>
            <a:pPr lvl="2">
              <a:defRPr/>
            </a:pPr>
            <a:r>
              <a:rPr lang="en-US" sz="1800" i="1" dirty="0"/>
              <a:t>State v. Boon</a:t>
            </a:r>
            <a:r>
              <a:rPr lang="en-US" sz="1800" dirty="0"/>
              <a:t>, 35 N.C. 244, 246 (1852)</a:t>
            </a:r>
          </a:p>
          <a:p>
            <a:pPr marL="258365" lvl="1" indent="0">
              <a:buNone/>
              <a:defRPr/>
            </a:pPr>
            <a:r>
              <a:rPr lang="en-US" dirty="0"/>
              <a:t> </a:t>
            </a:r>
          </a:p>
        </p:txBody>
      </p:sp>
    </p:spTree>
    <p:extLst>
      <p:ext uri="{BB962C8B-B14F-4D97-AF65-F5344CB8AC3E}">
        <p14:creationId xmlns:p14="http://schemas.microsoft.com/office/powerpoint/2010/main" val="2795427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CFAA Background </a:t>
            </a:r>
          </a:p>
        </p:txBody>
      </p:sp>
      <p:sp>
        <p:nvSpPr>
          <p:cNvPr id="12291" name="Content Placeholder 2"/>
          <p:cNvSpPr>
            <a:spLocks noGrp="1"/>
          </p:cNvSpPr>
          <p:nvPr>
            <p:ph idx="1"/>
          </p:nvPr>
        </p:nvSpPr>
        <p:spPr>
          <a:xfrm>
            <a:off x="1981200" y="1920478"/>
            <a:ext cx="8229600" cy="3851672"/>
          </a:xfrm>
        </p:spPr>
        <p:txBody>
          <a:bodyPr/>
          <a:lstStyle/>
          <a:p>
            <a:pPr>
              <a:defRPr/>
            </a:pPr>
            <a:r>
              <a:rPr lang="en-US" altLang="en-US" sz="2400" dirty="0"/>
              <a:t>First passed in 1984 as a purely criminal statute. </a:t>
            </a:r>
          </a:p>
          <a:p>
            <a:pPr>
              <a:defRPr/>
            </a:pPr>
            <a:r>
              <a:rPr lang="en-US" altLang="en-US" sz="2400" dirty="0"/>
              <a:t>Amended in 1992 to allow civil actions. </a:t>
            </a:r>
          </a:p>
          <a:p>
            <a:pPr lvl="1">
              <a:defRPr/>
            </a:pPr>
            <a:r>
              <a:rPr lang="en-US" sz="2100" b="1" dirty="0"/>
              <a:t>Interpretation of terms uniform in both contexts</a:t>
            </a:r>
            <a:r>
              <a:rPr lang="en-US" sz="2100" dirty="0"/>
              <a:t>:  </a:t>
            </a:r>
          </a:p>
          <a:p>
            <a:pPr lvl="2">
              <a:defRPr/>
            </a:pPr>
            <a:r>
              <a:rPr lang="en-US" sz="1800" dirty="0"/>
              <a:t>“As a consequence, even in civil cases brought under the CFAA, the canon of strict construction of criminal statutes or what is referred to as the rule of lenity is followed.”</a:t>
            </a:r>
          </a:p>
          <a:p>
            <a:pPr lvl="3">
              <a:defRPr/>
            </a:pPr>
            <a:r>
              <a:rPr lang="en-US" altLang="en-US" sz="1650" dirty="0"/>
              <a:t>WEC Carolina Energy Solutions LLC v. Miller, 687 F.3d 199 (4th Cir. 2012)</a:t>
            </a:r>
            <a:r>
              <a:rPr lang="en-US" altLang="en-US" sz="1950" dirty="0"/>
              <a:t> </a:t>
            </a:r>
            <a:endParaRPr lang="en-US" altLang="en-US" sz="1650" dirty="0"/>
          </a:p>
          <a:p>
            <a:pPr lvl="2">
              <a:defRPr/>
            </a:pPr>
            <a:r>
              <a:rPr lang="en-US" altLang="en-US" b="1" dirty="0"/>
              <a:t>Lenity</a:t>
            </a:r>
            <a:r>
              <a:rPr lang="en-US" altLang="en-US" dirty="0"/>
              <a:t>: A</a:t>
            </a:r>
            <a:r>
              <a:rPr lang="en-US" dirty="0"/>
              <a:t>mbiguities in a criminal statute about prohibitions and penalties must be resolved in favor of the defendant if it is not contrary to legislative intent.</a:t>
            </a: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11428-BF40-BB46-BD4A-035A5F586128}"/>
              </a:ext>
            </a:extLst>
          </p:cNvPr>
          <p:cNvSpPr>
            <a:spLocks noGrp="1"/>
          </p:cNvSpPr>
          <p:nvPr>
            <p:ph type="title"/>
          </p:nvPr>
        </p:nvSpPr>
        <p:spPr/>
        <p:txBody>
          <a:bodyPr/>
          <a:lstStyle/>
          <a:p>
            <a:pPr>
              <a:defRPr/>
            </a:pPr>
            <a:r>
              <a:rPr lang="en-US" dirty="0"/>
              <a:t>Obtaining Information</a:t>
            </a:r>
          </a:p>
        </p:txBody>
      </p:sp>
      <p:sp>
        <p:nvSpPr>
          <p:cNvPr id="3" name="Content Placeholder 2">
            <a:extLst>
              <a:ext uri="{FF2B5EF4-FFF2-40B4-BE49-F238E27FC236}">
                <a16:creationId xmlns:a16="http://schemas.microsoft.com/office/drawing/2014/main" id="{B1AFE44F-2F67-C843-AF96-88E17CE1A56C}"/>
              </a:ext>
            </a:extLst>
          </p:cNvPr>
          <p:cNvSpPr>
            <a:spLocks noGrp="1"/>
          </p:cNvSpPr>
          <p:nvPr>
            <p:ph idx="1"/>
          </p:nvPr>
        </p:nvSpPr>
        <p:spPr/>
        <p:txBody>
          <a:bodyPr/>
          <a:lstStyle/>
          <a:p>
            <a:pPr>
              <a:defRPr/>
            </a:pPr>
            <a:r>
              <a:rPr lang="en-US" dirty="0"/>
              <a:t>A 1996 amendment: information includes information stored in intangible form.</a:t>
            </a:r>
          </a:p>
          <a:p>
            <a:pPr lvl="2">
              <a:defRPr/>
            </a:pPr>
            <a:r>
              <a:rPr lang="en-US" i="1" dirty="0"/>
              <a:t>The National Information Infrastructure Protection Act of 1995</a:t>
            </a:r>
            <a:r>
              <a:rPr lang="en-US" dirty="0"/>
              <a:t>, </a:t>
            </a:r>
          </a:p>
          <a:p>
            <a:pPr>
              <a:defRPr/>
            </a:pPr>
            <a:r>
              <a:rPr lang="en-US" dirty="0"/>
              <a:t>Obtaining information: includes </a:t>
            </a:r>
            <a:r>
              <a:rPr lang="en-US" i="1" dirty="0"/>
              <a:t>merely viewing </a:t>
            </a:r>
            <a:r>
              <a:rPr lang="en-US" dirty="0"/>
              <a:t>information without downloading or copying it.</a:t>
            </a:r>
          </a:p>
          <a:p>
            <a:pPr lvl="2">
              <a:defRPr/>
            </a:pPr>
            <a:r>
              <a:rPr lang="en-US" i="1" dirty="0"/>
              <a:t>Healthcare Advocates, Inc. v. Harding, </a:t>
            </a:r>
            <a:r>
              <a:rPr lang="en-US" i="1" dirty="0" err="1"/>
              <a:t>Earley</a:t>
            </a:r>
            <a:r>
              <a:rPr lang="en-US" i="1" dirty="0"/>
              <a:t>, </a:t>
            </a:r>
            <a:r>
              <a:rPr lang="en-US" i="1" dirty="0" err="1"/>
              <a:t>Follmer</a:t>
            </a:r>
            <a:r>
              <a:rPr lang="en-US" i="1" dirty="0"/>
              <a:t> &amp; </a:t>
            </a:r>
            <a:r>
              <a:rPr lang="en-US" i="1" dirty="0" err="1"/>
              <a:t>Frailey</a:t>
            </a:r>
            <a:r>
              <a:rPr lang="en-US" dirty="0"/>
              <a:t>, 497 F. Supp.2d 627, 648 (E.D. Pa. 2007).</a:t>
            </a:r>
          </a:p>
          <a:p>
            <a:pPr>
              <a:defRPr/>
            </a:pPr>
            <a:endParaRPr lang="en-US" dirty="0"/>
          </a:p>
          <a:p>
            <a:pPr>
              <a:defRPr/>
            </a:pPr>
            <a:endParaRPr lang="en-US" dirty="0"/>
          </a:p>
        </p:txBody>
      </p:sp>
    </p:spTree>
    <p:extLst>
      <p:ext uri="{BB962C8B-B14F-4D97-AF65-F5344CB8AC3E}">
        <p14:creationId xmlns:p14="http://schemas.microsoft.com/office/powerpoint/2010/main" val="155377725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6390</TotalTime>
  <Words>2280</Words>
  <Application>Microsoft Office PowerPoint</Application>
  <PresentationFormat>Widescreen</PresentationFormat>
  <Paragraphs>154</Paragraphs>
  <Slides>33</Slides>
  <Notes>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33</vt:i4>
      </vt:variant>
    </vt:vector>
  </HeadingPairs>
  <TitlesOfParts>
    <vt:vector size="43" baseType="lpstr">
      <vt:lpstr>ＭＳ Ｐゴシック</vt:lpstr>
      <vt:lpstr>ＭＳ Ｐゴシック</vt:lpstr>
      <vt:lpstr>Arial</vt:lpstr>
      <vt:lpstr>ArialMT</vt:lpstr>
      <vt:lpstr>Consolas</vt:lpstr>
      <vt:lpstr>Garamond</vt:lpstr>
      <vt:lpstr>Times New Roman</vt:lpstr>
      <vt:lpstr>Wingdings</vt:lpstr>
      <vt:lpstr>Edge</vt:lpstr>
      <vt:lpstr>1_Edge</vt:lpstr>
      <vt:lpstr>The Computer Fraud and Abuse Act; Facebook, hiQ</vt:lpstr>
      <vt:lpstr>Facebook v. Power Ventures</vt:lpstr>
      <vt:lpstr>In Facebook v. Power Ventures </vt:lpstr>
      <vt:lpstr>The Data Power Ventures Wanted</vt:lpstr>
      <vt:lpstr>Breaking and Entering Versus Trespass</vt:lpstr>
      <vt:lpstr>A “Breaking” Example</vt:lpstr>
      <vt:lpstr>What Is Breaking In?</vt:lpstr>
      <vt:lpstr>CFAA Background </vt:lpstr>
      <vt:lpstr>Obtaining Information</vt:lpstr>
      <vt:lpstr>Computer Fraud and Abuse Act</vt:lpstr>
      <vt:lpstr>A Common Pattern </vt:lpstr>
      <vt:lpstr>Power Venture’s Business Idea</vt:lpstr>
      <vt:lpstr>Facebook Objects</vt:lpstr>
      <vt:lpstr>The Data Power Ventures Took</vt:lpstr>
      <vt:lpstr>What Did They Copy?</vt:lpstr>
      <vt:lpstr>The Letter Revoking Consent</vt:lpstr>
      <vt:lpstr>CFAA§1030(a)(2)(C)</vt:lpstr>
      <vt:lpstr>The Courts Analogy</vt:lpstr>
      <vt:lpstr>Who Makes Money from the Data?</vt:lpstr>
      <vt:lpstr>hiQ v. LinkedIn</vt:lpstr>
      <vt:lpstr>Scrapper Code</vt:lpstr>
      <vt:lpstr>hiQ’s Business</vt:lpstr>
      <vt:lpstr>The Revocation Letter</vt:lpstr>
      <vt:lpstr>The CFAA Issue</vt:lpstr>
      <vt:lpstr>Public Versus Private Information</vt:lpstr>
      <vt:lpstr>Outline of the Argument</vt:lpstr>
      <vt:lpstr>LinkedIn’s Terms of Use</vt:lpstr>
      <vt:lpstr>LinkedIn’s General Policy </vt:lpstr>
      <vt:lpstr>The Argument from 20 Years Ago</vt:lpstr>
      <vt:lpstr>The Appeals Court On Information Monopolies</vt:lpstr>
      <vt:lpstr>Requiring a Login</vt:lpstr>
      <vt:lpstr>A Victory?</vt:lpstr>
      <vt:lpstr>Tentativeness of the Holding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1330</cp:revision>
  <dcterms:created xsi:type="dcterms:W3CDTF">2004-03-08T21:13:20Z</dcterms:created>
  <dcterms:modified xsi:type="dcterms:W3CDTF">2024-02-08T15:43:48Z</dcterms:modified>
</cp:coreProperties>
</file>