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2"/>
  </p:notesMasterIdLst>
  <p:sldIdLst>
    <p:sldId id="256" r:id="rId2"/>
    <p:sldId id="275" r:id="rId3"/>
    <p:sldId id="288" r:id="rId4"/>
    <p:sldId id="262" r:id="rId5"/>
    <p:sldId id="279" r:id="rId6"/>
    <p:sldId id="280" r:id="rId7"/>
    <p:sldId id="282" r:id="rId8"/>
    <p:sldId id="283" r:id="rId9"/>
    <p:sldId id="281" r:id="rId10"/>
    <p:sldId id="289" r:id="rId11"/>
    <p:sldId id="284" r:id="rId12"/>
    <p:sldId id="285" r:id="rId13"/>
    <p:sldId id="286" r:id="rId14"/>
    <p:sldId id="287" r:id="rId15"/>
    <p:sldId id="290" r:id="rId16"/>
    <p:sldId id="291" r:id="rId17"/>
    <p:sldId id="297" r:id="rId18"/>
    <p:sldId id="298" r:id="rId19"/>
    <p:sldId id="292" r:id="rId20"/>
    <p:sldId id="293" r:id="rId2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33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66" d="100"/>
          <a:sy n="66" d="100"/>
        </p:scale>
        <p:origin x="1280" y="4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dirty="0"/>
          </a:p>
        </p:txBody>
      </p:sp>
      <p:sp>
        <p:nvSpPr>
          <p:cNvPr id="3277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dirty="0"/>
          </a:p>
        </p:txBody>
      </p:sp>
      <p:sp>
        <p:nvSpPr>
          <p:cNvPr id="532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277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277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dirty="0"/>
          </a:p>
        </p:txBody>
      </p:sp>
      <p:sp>
        <p:nvSpPr>
          <p:cNvPr id="3277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BE7A4CEA-718E-407D-8CFF-A239FFAF480B}" type="slidenum">
              <a:rPr lang="en-US"/>
              <a:pPr>
                <a:defRPr/>
              </a:pPr>
              <a:t>‹#›</a:t>
            </a:fld>
            <a:endParaRPr lang="en-US" dirty="0"/>
          </a:p>
        </p:txBody>
      </p:sp>
    </p:spTree>
    <p:extLst>
      <p:ext uri="{BB962C8B-B14F-4D97-AF65-F5344CB8AC3E}">
        <p14:creationId xmlns:p14="http://schemas.microsoft.com/office/powerpoint/2010/main" val="141713419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1503681-05F1-471F-88D1-DDFC9AE686E5}" type="slidenum">
              <a:rPr lang="en-US" smtClean="0"/>
              <a:pPr eaLnBrk="1" hangingPunct="1"/>
              <a:t>1</a:t>
            </a:fld>
            <a:endParaRPr lang="en-US" dirty="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p:spPr>
        <p:txBody>
          <a:bodyPr/>
          <a:lstStyle/>
          <a:p>
            <a:pPr eaLnBrk="1" hangingPunct="1"/>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41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B27A161E-197D-4A25-B415-11484744388D}" type="slidenum">
              <a:rPr lang="en-US" altLang="en-US"/>
              <a:pPr eaLnBrk="1" hangingPunct="1"/>
              <a:t>2</a:t>
            </a:fld>
            <a:endParaRPr lang="en-US" altLang="en-US"/>
          </a:p>
        </p:txBody>
      </p:sp>
    </p:spTree>
    <p:extLst>
      <p:ext uri="{BB962C8B-B14F-4D97-AF65-F5344CB8AC3E}">
        <p14:creationId xmlns:p14="http://schemas.microsoft.com/office/powerpoint/2010/main" val="20230620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E7A4CEA-718E-407D-8CFF-A239FFAF480B}" type="slidenum">
              <a:rPr lang="en-US" smtClean="0"/>
              <a:pPr>
                <a:defRPr/>
              </a:pPr>
              <a:t>4</a:t>
            </a:fld>
            <a:endParaRPr lang="en-US" dirty="0"/>
          </a:p>
        </p:txBody>
      </p:sp>
    </p:spTree>
    <p:extLst>
      <p:ext uri="{BB962C8B-B14F-4D97-AF65-F5344CB8AC3E}">
        <p14:creationId xmlns:p14="http://schemas.microsoft.com/office/powerpoint/2010/main" val="36200639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E7A4CEA-718E-407D-8CFF-A239FFAF480B}" type="slidenum">
              <a:rPr lang="en-US" smtClean="0"/>
              <a:pPr>
                <a:defRPr/>
              </a:pPr>
              <a:t>8</a:t>
            </a:fld>
            <a:endParaRPr lang="en-US" dirty="0"/>
          </a:p>
        </p:txBody>
      </p:sp>
    </p:spTree>
    <p:extLst>
      <p:ext uri="{BB962C8B-B14F-4D97-AF65-F5344CB8AC3E}">
        <p14:creationId xmlns:p14="http://schemas.microsoft.com/office/powerpoint/2010/main" val="12554659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 name="Freeform 7"/>
          <p:cNvSpPr>
            <a:spLocks noChangeArrowheads="1"/>
          </p:cNvSpPr>
          <p:nvPr/>
        </p:nvSpPr>
        <p:spPr bwMode="auto">
          <a:xfrm>
            <a:off x="609600" y="1219200"/>
            <a:ext cx="7924800" cy="914400"/>
          </a:xfrm>
          <a:custGeom>
            <a:avLst/>
            <a:gdLst>
              <a:gd name="T0" fmla="*/ 0 w 1000"/>
              <a:gd name="T1" fmla="*/ 2147483647 h 1000"/>
              <a:gd name="T2" fmla="*/ 0 w 1000"/>
              <a:gd name="T3" fmla="*/ 0 h 1000"/>
              <a:gd name="T4" fmla="*/ 2147483647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5122" name="Rectangle 2"/>
          <p:cNvSpPr>
            <a:spLocks noGrp="1" noChangeArrowheads="1"/>
          </p:cNvSpPr>
          <p:nvPr>
            <p:ph type="ctrTitle"/>
          </p:nvPr>
        </p:nvSpPr>
        <p:spPr>
          <a:xfrm>
            <a:off x="914400" y="1524000"/>
            <a:ext cx="7623175" cy="1752600"/>
          </a:xfrm>
        </p:spPr>
        <p:txBody>
          <a:bodyPr/>
          <a:lstStyle>
            <a:lvl1pPr>
              <a:defRPr sz="5000"/>
            </a:lvl1pPr>
          </a:lstStyle>
          <a:p>
            <a:pPr lvl="0"/>
            <a:r>
              <a:rPr lang="en-US" altLang="en-US" noProof="0"/>
              <a:t>Click to edit Master 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ltLang="en-US" dirty="0"/>
          </a:p>
        </p:txBody>
      </p:sp>
      <p:sp>
        <p:nvSpPr>
          <p:cNvPr id="5" name="Rectangle 5"/>
          <p:cNvSpPr>
            <a:spLocks noGrp="1" noChangeArrowheads="1"/>
          </p:cNvSpPr>
          <p:nvPr>
            <p:ph type="ftr" sz="quarter" idx="11"/>
          </p:nvPr>
        </p:nvSpPr>
        <p:spPr>
          <a:xfrm>
            <a:off x="3124200" y="6243638"/>
            <a:ext cx="2895600" cy="457200"/>
          </a:xfrm>
        </p:spPr>
        <p:txBody>
          <a:bodyPr/>
          <a:lstStyle>
            <a:lvl1pPr>
              <a:defRPr/>
            </a:lvl1pPr>
          </a:lstStyle>
          <a:p>
            <a:pPr>
              <a:defRPr/>
            </a:pPr>
            <a:endParaRPr lang="en-US" altLang="en-US" dirty="0"/>
          </a:p>
        </p:txBody>
      </p:sp>
      <p:sp>
        <p:nvSpPr>
          <p:cNvPr id="6" name="Rectangle 6"/>
          <p:cNvSpPr>
            <a:spLocks noGrp="1" noChangeArrowheads="1"/>
          </p:cNvSpPr>
          <p:nvPr>
            <p:ph type="sldNum" sz="quarter" idx="12"/>
          </p:nvPr>
        </p:nvSpPr>
        <p:spPr/>
        <p:txBody>
          <a:bodyPr/>
          <a:lstStyle>
            <a:lvl1pPr>
              <a:defRPr/>
            </a:lvl1pPr>
          </a:lstStyle>
          <a:p>
            <a:pPr>
              <a:defRPr/>
            </a:pPr>
            <a:fld id="{D31917B7-96F6-46D0-850F-1258CA3EC918}" type="slidenum">
              <a:rPr lang="en-US" altLang="en-US"/>
              <a:pPr>
                <a:defRPr/>
              </a:pPr>
              <a:t>‹#›</a:t>
            </a:fld>
            <a:endParaRPr lang="en-US" altLang="en-US" dirty="0"/>
          </a:p>
        </p:txBody>
      </p:sp>
    </p:spTree>
    <p:extLst>
      <p:ext uri="{BB962C8B-B14F-4D97-AF65-F5344CB8AC3E}">
        <p14:creationId xmlns:p14="http://schemas.microsoft.com/office/powerpoint/2010/main" val="4165972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D8E378D-0FDB-4236-A6AC-BB34C72BE8A0}" type="slidenum">
              <a:rPr lang="en-US" altLang="en-US"/>
              <a:pPr>
                <a:defRPr/>
              </a:pPr>
              <a:t>‹#›</a:t>
            </a:fld>
            <a:endParaRPr lang="en-US" altLang="en-US" dirty="0"/>
          </a:p>
        </p:txBody>
      </p:sp>
    </p:spTree>
    <p:extLst>
      <p:ext uri="{BB962C8B-B14F-4D97-AF65-F5344CB8AC3E}">
        <p14:creationId xmlns:p14="http://schemas.microsoft.com/office/powerpoint/2010/main" val="3703108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1F7DA70F-25FC-4B3D-A445-90F9BD65CF4B}" type="slidenum">
              <a:rPr lang="en-US" altLang="en-US"/>
              <a:pPr>
                <a:defRPr/>
              </a:pPr>
              <a:t>‹#›</a:t>
            </a:fld>
            <a:endParaRPr lang="en-US" altLang="en-US" dirty="0"/>
          </a:p>
        </p:txBody>
      </p:sp>
    </p:spTree>
    <p:extLst>
      <p:ext uri="{BB962C8B-B14F-4D97-AF65-F5344CB8AC3E}">
        <p14:creationId xmlns:p14="http://schemas.microsoft.com/office/powerpoint/2010/main" val="31189604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AB80A14D-3DBB-4211-9F43-F74A47B84088}" type="slidenum">
              <a:rPr lang="en-US" altLang="en-US"/>
              <a:pPr/>
              <a:t>‹#›</a:t>
            </a:fld>
            <a:endParaRPr lang="en-US" altLang="en-US"/>
          </a:p>
        </p:txBody>
      </p:sp>
    </p:spTree>
    <p:extLst>
      <p:ext uri="{BB962C8B-B14F-4D97-AF65-F5344CB8AC3E}">
        <p14:creationId xmlns:p14="http://schemas.microsoft.com/office/powerpoint/2010/main" val="2695043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FF561559-7773-447E-BAE7-7FD08C80D896}" type="slidenum">
              <a:rPr lang="en-US" altLang="en-US"/>
              <a:pPr>
                <a:defRPr/>
              </a:pPr>
              <a:t>‹#›</a:t>
            </a:fld>
            <a:endParaRPr lang="en-US" altLang="en-US" dirty="0"/>
          </a:p>
        </p:txBody>
      </p:sp>
    </p:spTree>
    <p:extLst>
      <p:ext uri="{BB962C8B-B14F-4D97-AF65-F5344CB8AC3E}">
        <p14:creationId xmlns:p14="http://schemas.microsoft.com/office/powerpoint/2010/main" val="2244797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33AD979D-68A8-4838-B9F7-7B567D611354}" type="slidenum">
              <a:rPr lang="en-US" altLang="en-US"/>
              <a:pPr>
                <a:defRPr/>
              </a:pPr>
              <a:t>‹#›</a:t>
            </a:fld>
            <a:endParaRPr lang="en-US" altLang="en-US" dirty="0"/>
          </a:p>
        </p:txBody>
      </p:sp>
    </p:spTree>
    <p:extLst>
      <p:ext uri="{BB962C8B-B14F-4D97-AF65-F5344CB8AC3E}">
        <p14:creationId xmlns:p14="http://schemas.microsoft.com/office/powerpoint/2010/main" val="589347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F622840E-0AFA-4ED3-A3CD-D3280D63E827}" type="slidenum">
              <a:rPr lang="en-US" altLang="en-US"/>
              <a:pPr>
                <a:defRPr/>
              </a:pPr>
              <a:t>‹#›</a:t>
            </a:fld>
            <a:endParaRPr lang="en-US" altLang="en-US" dirty="0"/>
          </a:p>
        </p:txBody>
      </p:sp>
    </p:spTree>
    <p:extLst>
      <p:ext uri="{BB962C8B-B14F-4D97-AF65-F5344CB8AC3E}">
        <p14:creationId xmlns:p14="http://schemas.microsoft.com/office/powerpoint/2010/main" val="41148421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4424403B-011F-4108-BC79-14447E74098F}" type="slidenum">
              <a:rPr lang="en-US" altLang="en-US"/>
              <a:pPr>
                <a:defRPr/>
              </a:pPr>
              <a:t>‹#›</a:t>
            </a:fld>
            <a:endParaRPr lang="en-US" altLang="en-US" dirty="0"/>
          </a:p>
        </p:txBody>
      </p:sp>
    </p:spTree>
    <p:extLst>
      <p:ext uri="{BB962C8B-B14F-4D97-AF65-F5344CB8AC3E}">
        <p14:creationId xmlns:p14="http://schemas.microsoft.com/office/powerpoint/2010/main" val="40410396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E48329D4-8CB7-421C-8464-99965BD0723C}" type="slidenum">
              <a:rPr lang="en-US" altLang="en-US"/>
              <a:pPr>
                <a:defRPr/>
              </a:pPr>
              <a:t>‹#›</a:t>
            </a:fld>
            <a:endParaRPr lang="en-US" altLang="en-US" dirty="0"/>
          </a:p>
        </p:txBody>
      </p:sp>
    </p:spTree>
    <p:extLst>
      <p:ext uri="{BB962C8B-B14F-4D97-AF65-F5344CB8AC3E}">
        <p14:creationId xmlns:p14="http://schemas.microsoft.com/office/powerpoint/2010/main" val="2053577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B82994D0-5A18-4EB1-B6DB-37645D9D711C}" type="slidenum">
              <a:rPr lang="en-US" altLang="en-US"/>
              <a:pPr>
                <a:defRPr/>
              </a:pPr>
              <a:t>‹#›</a:t>
            </a:fld>
            <a:endParaRPr lang="en-US" altLang="en-US" dirty="0"/>
          </a:p>
        </p:txBody>
      </p:sp>
    </p:spTree>
    <p:extLst>
      <p:ext uri="{BB962C8B-B14F-4D97-AF65-F5344CB8AC3E}">
        <p14:creationId xmlns:p14="http://schemas.microsoft.com/office/powerpoint/2010/main" val="563301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414B606C-E419-464E-BC8E-A934C05F6846}" type="slidenum">
              <a:rPr lang="en-US" altLang="en-US"/>
              <a:pPr>
                <a:defRPr/>
              </a:pPr>
              <a:t>‹#›</a:t>
            </a:fld>
            <a:endParaRPr lang="en-US" altLang="en-US" dirty="0"/>
          </a:p>
        </p:txBody>
      </p:sp>
    </p:spTree>
    <p:extLst>
      <p:ext uri="{BB962C8B-B14F-4D97-AF65-F5344CB8AC3E}">
        <p14:creationId xmlns:p14="http://schemas.microsoft.com/office/powerpoint/2010/main" val="12014609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1574C9F9-C11A-4295-8561-5E7BAC98F045}" type="slidenum">
              <a:rPr lang="en-US" altLang="en-US"/>
              <a:pPr>
                <a:defRPr/>
              </a:pPr>
              <a:t>‹#›</a:t>
            </a:fld>
            <a:endParaRPr lang="en-US" altLang="en-US" dirty="0"/>
          </a:p>
        </p:txBody>
      </p:sp>
    </p:spTree>
    <p:extLst>
      <p:ext uri="{BB962C8B-B14F-4D97-AF65-F5344CB8AC3E}">
        <p14:creationId xmlns:p14="http://schemas.microsoft.com/office/powerpoint/2010/main" val="32952293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0" name="Rectangle 4"/>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mj-lt"/>
              </a:defRPr>
            </a:lvl1pPr>
          </a:lstStyle>
          <a:p>
            <a:pPr>
              <a:defRPr/>
            </a:pPr>
            <a:endParaRPr lang="en-US" altLang="en-US" dirty="0"/>
          </a:p>
        </p:txBody>
      </p:sp>
      <p:sp>
        <p:nvSpPr>
          <p:cNvPr id="4101"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200">
                <a:latin typeface="+mj-lt"/>
              </a:defRPr>
            </a:lvl1pPr>
          </a:lstStyle>
          <a:p>
            <a:pPr>
              <a:defRPr/>
            </a:pPr>
            <a:endParaRPr lang="en-US" altLang="en-US" dirty="0"/>
          </a:p>
        </p:txBody>
      </p:sp>
      <p:sp>
        <p:nvSpPr>
          <p:cNvPr id="4102" name="Rectangle 6"/>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mj-lt"/>
              </a:defRPr>
            </a:lvl1pPr>
          </a:lstStyle>
          <a:p>
            <a:pPr>
              <a:defRPr/>
            </a:pPr>
            <a:fld id="{1D41ED14-44D0-4F10-A8CC-B57C2C65D4B0}" type="slidenum">
              <a:rPr lang="en-US" altLang="en-US"/>
              <a:pPr>
                <a:defRPr/>
              </a:pPr>
              <a:t>‹#›</a:t>
            </a:fld>
            <a:endParaRPr lang="en-US" altLang="en-US" dirty="0"/>
          </a:p>
        </p:txBody>
      </p:sp>
      <p:sp>
        <p:nvSpPr>
          <p:cNvPr id="1031" name="Freeform 7"/>
          <p:cNvSpPr>
            <a:spLocks noChangeArrowheads="1"/>
          </p:cNvSpPr>
          <p:nvPr/>
        </p:nvSpPr>
        <p:spPr bwMode="auto">
          <a:xfrm>
            <a:off x="381000" y="228600"/>
            <a:ext cx="8229600" cy="609600"/>
          </a:xfrm>
          <a:custGeom>
            <a:avLst/>
            <a:gdLst>
              <a:gd name="T0" fmla="*/ 0 w 1000"/>
              <a:gd name="T1" fmla="*/ 2147483647 h 1000"/>
              <a:gd name="T2" fmla="*/ 0 w 1000"/>
              <a:gd name="T3" fmla="*/ 0 h 1000"/>
              <a:gd name="T4" fmla="*/ 2147483647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Tree>
  </p:cSld>
  <p:clrMap bg1="lt1" tx1="dk1" bg2="lt2" tx2="dk2" accent1="accent1" accent2="accent2" accent3="accent3" accent4="accent4" accent5="accent5" accent6="accent6" hlink="hlink" folHlink="folHlink"/>
  <p:sldLayoutIdLst>
    <p:sldLayoutId id="2147483792"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 id="2147483793" r:id="rId12"/>
  </p:sldLayoutIdLst>
  <p:txStyles>
    <p:titleStyle>
      <a:lvl1pPr algn="l" rtl="0" eaLnBrk="0" fontAlgn="base" hangingPunct="0">
        <a:spcBef>
          <a:spcPct val="0"/>
        </a:spcBef>
        <a:spcAft>
          <a:spcPct val="0"/>
        </a:spcAft>
        <a:defRPr sz="4200">
          <a:solidFill>
            <a:schemeClr val="tx1"/>
          </a:solidFill>
          <a:latin typeface="+mj-lt"/>
          <a:ea typeface="+mj-ea"/>
          <a:cs typeface="+mj-cs"/>
        </a:defRPr>
      </a:lvl1pPr>
      <a:lvl2pPr algn="l" rtl="0" eaLnBrk="0" fontAlgn="base" hangingPunct="0">
        <a:spcBef>
          <a:spcPct val="0"/>
        </a:spcBef>
        <a:spcAft>
          <a:spcPct val="0"/>
        </a:spcAft>
        <a:defRPr sz="4200">
          <a:solidFill>
            <a:schemeClr val="tx1"/>
          </a:solidFill>
          <a:latin typeface="Garamond" pitchFamily="18" charset="0"/>
        </a:defRPr>
      </a:lvl2pPr>
      <a:lvl3pPr algn="l" rtl="0" eaLnBrk="0" fontAlgn="base" hangingPunct="0">
        <a:spcBef>
          <a:spcPct val="0"/>
        </a:spcBef>
        <a:spcAft>
          <a:spcPct val="0"/>
        </a:spcAft>
        <a:defRPr sz="4200">
          <a:solidFill>
            <a:schemeClr val="tx1"/>
          </a:solidFill>
          <a:latin typeface="Garamond" pitchFamily="18" charset="0"/>
        </a:defRPr>
      </a:lvl3pPr>
      <a:lvl4pPr algn="l" rtl="0" eaLnBrk="0" fontAlgn="base" hangingPunct="0">
        <a:spcBef>
          <a:spcPct val="0"/>
        </a:spcBef>
        <a:spcAft>
          <a:spcPct val="0"/>
        </a:spcAft>
        <a:defRPr sz="4200">
          <a:solidFill>
            <a:schemeClr val="tx1"/>
          </a:solidFill>
          <a:latin typeface="Garamond" pitchFamily="18" charset="0"/>
        </a:defRPr>
      </a:lvl4pPr>
      <a:lvl5pPr algn="l" rtl="0" eaLnBrk="0" fontAlgn="base" hangingPunct="0">
        <a:spcBef>
          <a:spcPct val="0"/>
        </a:spcBef>
        <a:spcAft>
          <a:spcPct val="0"/>
        </a:spcAft>
        <a:defRPr sz="4200">
          <a:solidFill>
            <a:schemeClr val="tx1"/>
          </a:solidFill>
          <a:latin typeface="Garamond" pitchFamily="18"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rgbClr val="FF0000"/>
        </a:buClr>
        <a:buSzPct val="65000"/>
        <a:buFont typeface="Wingdings" pitchFamily="2" charset="2"/>
        <a:buChar char="n"/>
        <a:defRPr sz="2400">
          <a:solidFill>
            <a:schemeClr val="tx1"/>
          </a:solidFill>
          <a:latin typeface="+mn-lt"/>
          <a:ea typeface="+mn-ea"/>
          <a:cs typeface="+mn-cs"/>
        </a:defRPr>
      </a:lvl1pPr>
      <a:lvl2pPr marL="669925" indent="-325438" algn="l" rtl="0" eaLnBrk="0" fontAlgn="base" hangingPunct="0">
        <a:spcBef>
          <a:spcPct val="20000"/>
        </a:spcBef>
        <a:spcAft>
          <a:spcPct val="0"/>
        </a:spcAft>
        <a:buClr>
          <a:srgbClr val="FF0000"/>
        </a:buClr>
        <a:buSzPct val="60000"/>
        <a:buFont typeface="Wingdings" pitchFamily="2" charset="2"/>
        <a:buChar char="q"/>
        <a:defRPr sz="2200">
          <a:solidFill>
            <a:schemeClr val="tx1"/>
          </a:solidFill>
          <a:latin typeface="+mn-lt"/>
        </a:defRPr>
      </a:lvl2pPr>
      <a:lvl3pPr marL="1022350" indent="-350838" algn="l" rtl="0" eaLnBrk="0" fontAlgn="base" hangingPunct="0">
        <a:spcBef>
          <a:spcPct val="20000"/>
        </a:spcBef>
        <a:spcAft>
          <a:spcPct val="0"/>
        </a:spcAft>
        <a:buClr>
          <a:srgbClr val="FF0000"/>
        </a:buClr>
        <a:buFont typeface="Wingdings" pitchFamily="2" charset="2"/>
        <a:buChar char="n"/>
        <a:defRPr sz="2000">
          <a:solidFill>
            <a:schemeClr val="tx1"/>
          </a:solidFill>
          <a:latin typeface="+mn-lt"/>
        </a:defRPr>
      </a:lvl3pPr>
      <a:lvl4pPr marL="1339850" indent="-315913" algn="l" rtl="0" eaLnBrk="0" fontAlgn="base" hangingPunct="0">
        <a:spcBef>
          <a:spcPct val="20000"/>
        </a:spcBef>
        <a:spcAft>
          <a:spcPct val="0"/>
        </a:spcAft>
        <a:buClr>
          <a:srgbClr val="FF0000"/>
        </a:buClr>
        <a:buFont typeface="Wingdings" pitchFamily="2" charset="2"/>
        <a:buChar char="q"/>
        <a:defRPr>
          <a:solidFill>
            <a:schemeClr val="tx1"/>
          </a:solidFill>
          <a:latin typeface="+mn-lt"/>
        </a:defRPr>
      </a:lvl4pPr>
      <a:lvl5pPr marL="1681163" indent="-339725" algn="l" rtl="0" eaLnBrk="0" fontAlgn="base" hangingPunct="0">
        <a:spcBef>
          <a:spcPct val="20000"/>
        </a:spcBef>
        <a:spcAft>
          <a:spcPct val="0"/>
        </a:spcAft>
        <a:buClr>
          <a:srgbClr val="FF0000"/>
        </a:buClr>
        <a:buFont typeface="Wingdings" pitchFamily="2" charset="2"/>
        <a:buChar char="§"/>
        <a:defRPr>
          <a:solidFill>
            <a:schemeClr val="tx1"/>
          </a:solidFill>
          <a:latin typeface="+mn-lt"/>
        </a:defRPr>
      </a:lvl5pPr>
      <a:lvl6pPr marL="2138363" indent="-339725" algn="l" rtl="0" fontAlgn="base">
        <a:spcBef>
          <a:spcPct val="20000"/>
        </a:spcBef>
        <a:spcAft>
          <a:spcPct val="0"/>
        </a:spcAft>
        <a:buClr>
          <a:srgbClr val="FF0000"/>
        </a:buClr>
        <a:buFont typeface="Wingdings" pitchFamily="2" charset="2"/>
        <a:buChar char="§"/>
        <a:defRPr>
          <a:solidFill>
            <a:schemeClr val="tx1"/>
          </a:solidFill>
          <a:latin typeface="+mn-lt"/>
        </a:defRPr>
      </a:lvl6pPr>
      <a:lvl7pPr marL="2595563" indent="-339725" algn="l" rtl="0" fontAlgn="base">
        <a:spcBef>
          <a:spcPct val="20000"/>
        </a:spcBef>
        <a:spcAft>
          <a:spcPct val="0"/>
        </a:spcAft>
        <a:buClr>
          <a:srgbClr val="FF0000"/>
        </a:buClr>
        <a:buFont typeface="Wingdings" pitchFamily="2" charset="2"/>
        <a:buChar char="§"/>
        <a:defRPr>
          <a:solidFill>
            <a:schemeClr val="tx1"/>
          </a:solidFill>
          <a:latin typeface="+mn-lt"/>
        </a:defRPr>
      </a:lvl7pPr>
      <a:lvl8pPr marL="3052763" indent="-339725" algn="l" rtl="0" fontAlgn="base">
        <a:spcBef>
          <a:spcPct val="20000"/>
        </a:spcBef>
        <a:spcAft>
          <a:spcPct val="0"/>
        </a:spcAft>
        <a:buClr>
          <a:srgbClr val="FF0000"/>
        </a:buClr>
        <a:buFont typeface="Wingdings" pitchFamily="2" charset="2"/>
        <a:buChar char="§"/>
        <a:defRPr>
          <a:solidFill>
            <a:schemeClr val="tx1"/>
          </a:solidFill>
          <a:latin typeface="+mn-lt"/>
        </a:defRPr>
      </a:lvl8pPr>
      <a:lvl9pPr marL="3509963" indent="-339725" algn="l" rtl="0" fontAlgn="base">
        <a:spcBef>
          <a:spcPct val="20000"/>
        </a:spcBef>
        <a:spcAft>
          <a:spcPct val="0"/>
        </a:spcAft>
        <a:buClr>
          <a:srgbClr val="FF0000"/>
        </a:buClr>
        <a:buFont typeface="Wingdings" pitchFamily="2" charset="2"/>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secondlife.com/"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p>
            <a:pPr eaLnBrk="1" hangingPunct="1"/>
            <a:r>
              <a:rPr lang="en-US" sz="4600" dirty="0"/>
              <a:t>Unconscionability</a:t>
            </a:r>
          </a:p>
        </p:txBody>
      </p:sp>
      <p:sp>
        <p:nvSpPr>
          <p:cNvPr id="2" name="TextBox 1"/>
          <p:cNvSpPr txBox="1"/>
          <p:nvPr/>
        </p:nvSpPr>
        <p:spPr>
          <a:xfrm>
            <a:off x="1066800" y="3810000"/>
            <a:ext cx="4267200" cy="923330"/>
          </a:xfrm>
          <a:prstGeom prst="rect">
            <a:avLst/>
          </a:prstGeom>
          <a:noFill/>
        </p:spPr>
        <p:txBody>
          <a:bodyPr wrap="square" rtlCol="0">
            <a:spAutoFit/>
          </a:bodyPr>
          <a:lstStyle/>
          <a:p>
            <a:r>
              <a:rPr lang="en-US" dirty="0"/>
              <a:t>Richard Warner</a:t>
            </a:r>
          </a:p>
          <a:p>
            <a:endParaRPr lang="en-US" dirty="0"/>
          </a:p>
          <a:p>
            <a:r>
              <a:rPr lang="en-US" dirty="0"/>
              <a:t>Chicago-Kent College of Law</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941A7B-27DD-44B2-B028-BA8AA0243C19}"/>
              </a:ext>
            </a:extLst>
          </p:cNvPr>
          <p:cNvSpPr>
            <a:spLocks noGrp="1"/>
          </p:cNvSpPr>
          <p:nvPr>
            <p:ph type="title"/>
          </p:nvPr>
        </p:nvSpPr>
        <p:spPr/>
        <p:txBody>
          <a:bodyPr/>
          <a:lstStyle/>
          <a:p>
            <a:r>
              <a:rPr lang="en-US" sz="4000" dirty="0"/>
              <a:t>Lack of Meaningful Choice in </a:t>
            </a:r>
            <a:r>
              <a:rPr lang="en-US" sz="4000" i="1" dirty="0"/>
              <a:t>Henningsen</a:t>
            </a:r>
          </a:p>
        </p:txBody>
      </p:sp>
      <p:sp>
        <p:nvSpPr>
          <p:cNvPr id="3" name="Content Placeholder 2">
            <a:extLst>
              <a:ext uri="{FF2B5EF4-FFF2-40B4-BE49-F238E27FC236}">
                <a16:creationId xmlns:a16="http://schemas.microsoft.com/office/drawing/2014/main" id="{F4D06D76-01F8-476D-B897-1F4EF6FE33F0}"/>
              </a:ext>
            </a:extLst>
          </p:cNvPr>
          <p:cNvSpPr>
            <a:spLocks noGrp="1"/>
          </p:cNvSpPr>
          <p:nvPr>
            <p:ph idx="1"/>
          </p:nvPr>
        </p:nvSpPr>
        <p:spPr>
          <a:xfrm>
            <a:off x="457200" y="1626833"/>
            <a:ext cx="8229600" cy="4530725"/>
          </a:xfrm>
        </p:spPr>
        <p:txBody>
          <a:bodyPr/>
          <a:lstStyle/>
          <a:p>
            <a:pPr marL="0" marR="0">
              <a:spcBef>
                <a:spcPts val="0"/>
              </a:spcBef>
              <a:spcAft>
                <a:spcPts val="0"/>
              </a:spcAft>
              <a:buFont typeface="Wingdings" panose="05000000000000000000" pitchFamily="2" charset="2"/>
              <a:buChar char="q"/>
            </a:pPr>
            <a:r>
              <a:rPr lang="en-US" sz="2800" dirty="0"/>
              <a:t>The court notes:</a:t>
            </a:r>
          </a:p>
          <a:p>
            <a:pPr marL="679450" lvl="2">
              <a:spcBef>
                <a:spcPts val="0"/>
              </a:spcBef>
              <a:spcAft>
                <a:spcPts val="0"/>
              </a:spcAft>
            </a:pPr>
            <a:r>
              <a:rPr lang="en-US" sz="2400" dirty="0"/>
              <a:t>A standard form, no negotiation contract with “gross inequality in bargaining power.”</a:t>
            </a:r>
          </a:p>
          <a:p>
            <a:pPr marL="679450" lvl="2">
              <a:spcBef>
                <a:spcPts val="0"/>
              </a:spcBef>
              <a:spcAft>
                <a:spcPts val="0"/>
              </a:spcAft>
            </a:pPr>
            <a:r>
              <a:rPr lang="en-US" sz="2400" dirty="0">
                <a:effectLst/>
                <a:ea typeface="Times New Roman" panose="02020603050405020304" pitchFamily="18" charset="0"/>
                <a:cs typeface="Times New Roman" panose="02020603050405020304" pitchFamily="18" charset="0"/>
              </a:rPr>
              <a:t>The Henningsen’s did not read the clause</a:t>
            </a:r>
            <a:r>
              <a:rPr lang="en-US" sz="2400" dirty="0">
                <a:ea typeface="Times New Roman" panose="02020603050405020304" pitchFamily="18" charset="0"/>
                <a:cs typeface="Times New Roman" panose="02020603050405020304" pitchFamily="18" charset="0"/>
              </a:rPr>
              <a:t>. No one drew their attention to it or referred to it. It was printed in small print on the back of the contract.</a:t>
            </a:r>
          </a:p>
          <a:p>
            <a:pPr marL="679450" lvl="2">
              <a:spcBef>
                <a:spcPts val="0"/>
              </a:spcBef>
              <a:spcAft>
                <a:spcPts val="0"/>
              </a:spcAft>
            </a:pPr>
            <a:r>
              <a:rPr lang="en-US" sz="2400" dirty="0">
                <a:effectLst/>
                <a:ea typeface="Times New Roman" panose="02020603050405020304" pitchFamily="18" charset="0"/>
                <a:cs typeface="Times New Roman" panose="02020603050405020304" pitchFamily="18" charset="0"/>
              </a:rPr>
              <a:t>All new car dealers used the same contract, so they could not go elsewhere to get better terms. </a:t>
            </a:r>
          </a:p>
          <a:p>
            <a:pPr marL="0" indent="0">
              <a:buNone/>
            </a:pPr>
            <a:endParaRPr lang="en-US" dirty="0"/>
          </a:p>
        </p:txBody>
      </p:sp>
    </p:spTree>
    <p:extLst>
      <p:ext uri="{BB962C8B-B14F-4D97-AF65-F5344CB8AC3E}">
        <p14:creationId xmlns:p14="http://schemas.microsoft.com/office/powerpoint/2010/main" val="40761405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E979B0-1D6B-451F-8C6C-A9242CCA4874}"/>
              </a:ext>
            </a:extLst>
          </p:cNvPr>
          <p:cNvSpPr>
            <a:spLocks noGrp="1"/>
          </p:cNvSpPr>
          <p:nvPr>
            <p:ph type="title"/>
          </p:nvPr>
        </p:nvSpPr>
        <p:spPr/>
        <p:txBody>
          <a:bodyPr/>
          <a:lstStyle/>
          <a:p>
            <a:r>
              <a:rPr lang="en-US" dirty="0"/>
              <a:t>Unfairness</a:t>
            </a:r>
          </a:p>
        </p:txBody>
      </p:sp>
      <p:sp>
        <p:nvSpPr>
          <p:cNvPr id="3" name="Content Placeholder 2">
            <a:extLst>
              <a:ext uri="{FF2B5EF4-FFF2-40B4-BE49-F238E27FC236}">
                <a16:creationId xmlns:a16="http://schemas.microsoft.com/office/drawing/2014/main" id="{9318442E-719D-4088-9894-97A1B6FD0EDB}"/>
              </a:ext>
            </a:extLst>
          </p:cNvPr>
          <p:cNvSpPr>
            <a:spLocks noGrp="1"/>
          </p:cNvSpPr>
          <p:nvPr>
            <p:ph idx="1"/>
          </p:nvPr>
        </p:nvSpPr>
        <p:spPr/>
        <p:txBody>
          <a:bodyPr/>
          <a:lstStyle/>
          <a:p>
            <a:r>
              <a:rPr lang="en-US" dirty="0"/>
              <a:t>Is the clause substantively unfair? </a:t>
            </a:r>
          </a:p>
          <a:p>
            <a:r>
              <a:rPr lang="en-US" dirty="0"/>
              <a:t>The court notes: “The lawmakers did not authorize the automobile manufacturer to use its grossly disproportionate bargaining power to relieve itself from liability and to impose on the ordinary buyer, who in effect has no real freedom of choice, the grave danger of injury to himself and others that attends the sale of such a dangerous instrumentality as a defectively made automobile.” </a:t>
            </a:r>
          </a:p>
          <a:p>
            <a:r>
              <a:rPr lang="en-US" dirty="0"/>
              <a:t>In short, it is unfair to disclaim liability for personal injury. </a:t>
            </a:r>
          </a:p>
        </p:txBody>
      </p:sp>
    </p:spTree>
    <p:extLst>
      <p:ext uri="{BB962C8B-B14F-4D97-AF65-F5344CB8AC3E}">
        <p14:creationId xmlns:p14="http://schemas.microsoft.com/office/powerpoint/2010/main" val="42875652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3D0AFF-9979-118C-9D60-0BDDD2371C8B}"/>
              </a:ext>
            </a:extLst>
          </p:cNvPr>
          <p:cNvSpPr>
            <a:spLocks noGrp="1"/>
          </p:cNvSpPr>
          <p:nvPr>
            <p:ph type="title"/>
          </p:nvPr>
        </p:nvSpPr>
        <p:spPr/>
        <p:txBody>
          <a:bodyPr/>
          <a:lstStyle/>
          <a:p>
            <a:r>
              <a:rPr lang="en-US" dirty="0"/>
              <a:t>Bragg v. Linden Research (2007)</a:t>
            </a:r>
          </a:p>
        </p:txBody>
      </p:sp>
      <p:sp>
        <p:nvSpPr>
          <p:cNvPr id="3" name="Content Placeholder 2">
            <a:extLst>
              <a:ext uri="{FF2B5EF4-FFF2-40B4-BE49-F238E27FC236}">
                <a16:creationId xmlns:a16="http://schemas.microsoft.com/office/drawing/2014/main" id="{F6ED00A8-2565-D3B8-B2C9-3445A3A0F562}"/>
              </a:ext>
            </a:extLst>
          </p:cNvPr>
          <p:cNvSpPr>
            <a:spLocks noGrp="1"/>
          </p:cNvSpPr>
          <p:nvPr>
            <p:ph idx="1"/>
          </p:nvPr>
        </p:nvSpPr>
        <p:spPr/>
        <p:txBody>
          <a:bodyPr/>
          <a:lstStyle/>
          <a:p>
            <a:r>
              <a:rPr lang="en-US" dirty="0"/>
              <a:t>Linden Research owns the virtual world Second Life, </a:t>
            </a:r>
            <a:r>
              <a:rPr lang="en-US" dirty="0">
                <a:hlinkClick r:id="rId2"/>
              </a:rPr>
              <a:t>https://secondlife.com/</a:t>
            </a:r>
            <a:r>
              <a:rPr lang="en-US" dirty="0"/>
              <a:t>. </a:t>
            </a:r>
          </a:p>
          <a:p>
            <a:r>
              <a:rPr lang="en-US" dirty="0"/>
              <a:t>Bragg was a Second Life subscriber who owned virtual land in the Second Life world </a:t>
            </a:r>
          </a:p>
          <a:p>
            <a:r>
              <a:rPr lang="en-US" dirty="0"/>
              <a:t>Bragg “owned” virtual land in Second Life. </a:t>
            </a:r>
          </a:p>
          <a:p>
            <a:pPr lvl="1"/>
            <a:r>
              <a:rPr lang="en-US" dirty="0"/>
              <a:t>Under the </a:t>
            </a:r>
            <a:r>
              <a:rPr lang="en-US" dirty="0" err="1"/>
              <a:t>ToS</a:t>
            </a:r>
            <a:r>
              <a:rPr lang="en-US" dirty="0"/>
              <a:t>, “owned” land is not transferable to another user for real life money.”</a:t>
            </a:r>
          </a:p>
          <a:p>
            <a:pPr lvl="1"/>
            <a:r>
              <a:rPr lang="en-US" dirty="0"/>
              <a:t>Bragg sold land to another user for $300. </a:t>
            </a:r>
          </a:p>
          <a:p>
            <a:pPr lvl="1"/>
            <a:r>
              <a:rPr lang="en-US" dirty="0"/>
              <a:t>Second Life discontinued Bragg’s account. </a:t>
            </a:r>
          </a:p>
          <a:p>
            <a:r>
              <a:rPr lang="en-US" dirty="0"/>
              <a:t>Bragg sued claiming he was Second Life fraudulently induced him to become a Second Life Subscriber. </a:t>
            </a:r>
          </a:p>
          <a:p>
            <a:pPr lvl="1"/>
            <a:endParaRPr lang="en-US" dirty="0"/>
          </a:p>
        </p:txBody>
      </p:sp>
    </p:spTree>
    <p:extLst>
      <p:ext uri="{BB962C8B-B14F-4D97-AF65-F5344CB8AC3E}">
        <p14:creationId xmlns:p14="http://schemas.microsoft.com/office/powerpoint/2010/main" val="39413152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4E3C1C-2FA9-7CA3-9A9C-980A44CDBEFA}"/>
              </a:ext>
            </a:extLst>
          </p:cNvPr>
          <p:cNvSpPr>
            <a:spLocks noGrp="1"/>
          </p:cNvSpPr>
          <p:nvPr>
            <p:ph type="title"/>
          </p:nvPr>
        </p:nvSpPr>
        <p:spPr/>
        <p:txBody>
          <a:bodyPr/>
          <a:lstStyle/>
          <a:p>
            <a:r>
              <a:rPr lang="en-US" dirty="0"/>
              <a:t>The Arbitration Clause</a:t>
            </a:r>
          </a:p>
        </p:txBody>
      </p:sp>
      <p:sp>
        <p:nvSpPr>
          <p:cNvPr id="3" name="Content Placeholder 2">
            <a:extLst>
              <a:ext uri="{FF2B5EF4-FFF2-40B4-BE49-F238E27FC236}">
                <a16:creationId xmlns:a16="http://schemas.microsoft.com/office/drawing/2014/main" id="{116308F8-9CA3-3EF2-4810-F0AC6663FD44}"/>
              </a:ext>
            </a:extLst>
          </p:cNvPr>
          <p:cNvSpPr>
            <a:spLocks noGrp="1"/>
          </p:cNvSpPr>
          <p:nvPr>
            <p:ph idx="1"/>
          </p:nvPr>
        </p:nvSpPr>
        <p:spPr/>
        <p:txBody>
          <a:bodyPr/>
          <a:lstStyle/>
          <a:p>
            <a:r>
              <a:rPr lang="en-US" kern="100" dirty="0">
                <a:solidFill>
                  <a:srgbClr val="000000"/>
                </a:solidFill>
                <a:effectLst/>
                <a:ea typeface="Times New Roman" panose="02020603050405020304" pitchFamily="18" charset="0"/>
                <a:cs typeface="Times New Roman" panose="02020603050405020304" pitchFamily="18" charset="0"/>
              </a:rPr>
              <a:t>“Any dispute or claim arising out of or in connection with this Agreement or the performance, breach or termination thereof, shall be finally settled by binding arbitration in San Francisco, California under the Rules of Arbitration of the International Chamber of Commerce by three arbitrators appointed in accordance with said rules.”</a:t>
            </a:r>
          </a:p>
          <a:p>
            <a:r>
              <a:rPr lang="en-US" kern="100" dirty="0">
                <a:solidFill>
                  <a:srgbClr val="000000"/>
                </a:solidFill>
                <a:cs typeface="Times New Roman" panose="02020603050405020304" pitchFamily="18" charset="0"/>
              </a:rPr>
              <a:t>The question in the case: Is this clause unconscionable?</a:t>
            </a:r>
            <a:endParaRPr lang="en-US" dirty="0"/>
          </a:p>
        </p:txBody>
      </p:sp>
    </p:spTree>
    <p:extLst>
      <p:ext uri="{BB962C8B-B14F-4D97-AF65-F5344CB8AC3E}">
        <p14:creationId xmlns:p14="http://schemas.microsoft.com/office/powerpoint/2010/main" val="13205599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0C35B8-B6B5-B8F3-3849-B6D9A726FD6E}"/>
              </a:ext>
            </a:extLst>
          </p:cNvPr>
          <p:cNvSpPr>
            <a:spLocks noGrp="1"/>
          </p:cNvSpPr>
          <p:nvPr>
            <p:ph type="title"/>
          </p:nvPr>
        </p:nvSpPr>
        <p:spPr/>
        <p:txBody>
          <a:bodyPr/>
          <a:lstStyle/>
          <a:p>
            <a:r>
              <a:rPr lang="en-US" dirty="0"/>
              <a:t>Procedural Unconscionability</a:t>
            </a:r>
          </a:p>
        </p:txBody>
      </p:sp>
      <p:sp>
        <p:nvSpPr>
          <p:cNvPr id="3" name="Content Placeholder 2">
            <a:extLst>
              <a:ext uri="{FF2B5EF4-FFF2-40B4-BE49-F238E27FC236}">
                <a16:creationId xmlns:a16="http://schemas.microsoft.com/office/drawing/2014/main" id="{257BD5A5-4AB0-DB99-BEAF-2A47990F9FEA}"/>
              </a:ext>
            </a:extLst>
          </p:cNvPr>
          <p:cNvSpPr>
            <a:spLocks noGrp="1"/>
          </p:cNvSpPr>
          <p:nvPr>
            <p:ph idx="1"/>
          </p:nvPr>
        </p:nvSpPr>
        <p:spPr/>
        <p:txBody>
          <a:bodyPr/>
          <a:lstStyle/>
          <a:p>
            <a:r>
              <a:rPr lang="en-US" sz="2800" dirty="0"/>
              <a:t>A contract of adhesion is a take or leave it contract.</a:t>
            </a:r>
          </a:p>
          <a:p>
            <a:pPr lvl="1"/>
            <a:r>
              <a:rPr lang="en-US" sz="2000" i="1" dirty="0">
                <a:solidFill>
                  <a:srgbClr val="000000"/>
                </a:solidFill>
                <a:effectLst/>
                <a:ea typeface="Times New Roman" panose="02020603050405020304" pitchFamily="18" charset="0"/>
                <a:cs typeface="Times New Roman" panose="02020603050405020304" pitchFamily="18" charset="0"/>
              </a:rPr>
              <a:t>Bragg</a:t>
            </a:r>
            <a:r>
              <a:rPr lang="en-US" sz="2000" dirty="0">
                <a:solidFill>
                  <a:srgbClr val="000000"/>
                </a:solidFill>
                <a:effectLst/>
                <a:ea typeface="Times New Roman" panose="02020603050405020304" pitchFamily="18" charset="0"/>
                <a:cs typeface="Times New Roman" panose="02020603050405020304" pitchFamily="18" charset="0"/>
              </a:rPr>
              <a:t>: “A contract of adhesion, in turn, is a “standardized contract, which, imposed and drafted by the party of superior bargaining strength, relegates to the subscribing party only the opportunity to adhere to the contract or reject it</a:t>
            </a:r>
            <a:r>
              <a:rPr lang="en-US" sz="2000" dirty="0">
                <a:solidFill>
                  <a:srgbClr val="000000"/>
                </a:solidFill>
                <a:ea typeface="Times New Roman" panose="02020603050405020304" pitchFamily="18" charset="0"/>
                <a:cs typeface="Times New Roman" panose="02020603050405020304" pitchFamily="18" charset="0"/>
              </a:rPr>
              <a:t>.”</a:t>
            </a:r>
          </a:p>
          <a:p>
            <a:r>
              <a:rPr lang="en-US" sz="2600" dirty="0"/>
              <a:t>Under California law, a contract of adhesion is procedurally unconscionable. </a:t>
            </a:r>
          </a:p>
          <a:p>
            <a:r>
              <a:rPr lang="en-US" sz="2600" dirty="0"/>
              <a:t>The Linden </a:t>
            </a:r>
            <a:r>
              <a:rPr lang="en-US" sz="2600" dirty="0" err="1"/>
              <a:t>ToS</a:t>
            </a:r>
            <a:r>
              <a:rPr lang="en-US" sz="2600" dirty="0"/>
              <a:t> is a contract of adhesion and so procedurally unconscionable under California law. </a:t>
            </a:r>
          </a:p>
        </p:txBody>
      </p:sp>
    </p:spTree>
    <p:extLst>
      <p:ext uri="{BB962C8B-B14F-4D97-AF65-F5344CB8AC3E}">
        <p14:creationId xmlns:p14="http://schemas.microsoft.com/office/powerpoint/2010/main" val="22909950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A19868-090E-564B-F9BE-8DD2924744A1}"/>
              </a:ext>
            </a:extLst>
          </p:cNvPr>
          <p:cNvSpPr>
            <a:spLocks noGrp="1"/>
          </p:cNvSpPr>
          <p:nvPr>
            <p:ph type="title"/>
          </p:nvPr>
        </p:nvSpPr>
        <p:spPr/>
        <p:txBody>
          <a:bodyPr/>
          <a:lstStyle/>
          <a:p>
            <a:r>
              <a:rPr lang="en-US" dirty="0"/>
              <a:t>Unconscionable Arbitration Clauses</a:t>
            </a:r>
          </a:p>
        </p:txBody>
      </p:sp>
      <p:sp>
        <p:nvSpPr>
          <p:cNvPr id="3" name="Content Placeholder 2">
            <a:extLst>
              <a:ext uri="{FF2B5EF4-FFF2-40B4-BE49-F238E27FC236}">
                <a16:creationId xmlns:a16="http://schemas.microsoft.com/office/drawing/2014/main" id="{0C1B1E06-CC11-79E7-3792-E883A69F1392}"/>
              </a:ext>
            </a:extLst>
          </p:cNvPr>
          <p:cNvSpPr>
            <a:spLocks noGrp="1"/>
          </p:cNvSpPr>
          <p:nvPr>
            <p:ph idx="1"/>
          </p:nvPr>
        </p:nvSpPr>
        <p:spPr/>
        <p:txBody>
          <a:bodyPr/>
          <a:lstStyle/>
          <a:p>
            <a:r>
              <a:rPr lang="en-US" dirty="0"/>
              <a:t>Five considerations.</a:t>
            </a:r>
          </a:p>
          <a:p>
            <a:pPr lvl="1"/>
            <a:r>
              <a:rPr lang="en-US" sz="2400" dirty="0"/>
              <a:t>Lack of mutuality</a:t>
            </a:r>
          </a:p>
          <a:p>
            <a:pPr lvl="1"/>
            <a:r>
              <a:rPr lang="en-US" sz="2400" dirty="0"/>
              <a:t>Costs of arbitration</a:t>
            </a:r>
          </a:p>
          <a:p>
            <a:pPr lvl="1"/>
            <a:r>
              <a:rPr lang="en-US" sz="2400" dirty="0"/>
              <a:t>Venue</a:t>
            </a:r>
          </a:p>
          <a:p>
            <a:pPr lvl="1"/>
            <a:r>
              <a:rPr lang="en-US" sz="2400" dirty="0"/>
              <a:t>Confidentiality provisions</a:t>
            </a:r>
          </a:p>
          <a:p>
            <a:pPr lvl="1"/>
            <a:r>
              <a:rPr lang="en-US" sz="2400" dirty="0"/>
              <a:t>Legitimate business realities</a:t>
            </a:r>
          </a:p>
          <a:p>
            <a:r>
              <a:rPr lang="en-US" sz="2600" dirty="0"/>
              <a:t>We will just look at the </a:t>
            </a:r>
            <a:r>
              <a:rPr lang="en-US" sz="2600"/>
              <a:t>first three. </a:t>
            </a:r>
            <a:endParaRPr lang="en-US" sz="2600" dirty="0"/>
          </a:p>
          <a:p>
            <a:endParaRPr lang="en-US" dirty="0"/>
          </a:p>
        </p:txBody>
      </p:sp>
    </p:spTree>
    <p:extLst>
      <p:ext uri="{BB962C8B-B14F-4D97-AF65-F5344CB8AC3E}">
        <p14:creationId xmlns:p14="http://schemas.microsoft.com/office/powerpoint/2010/main" val="33428657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FA0404-F838-8E6B-8AC0-B6792CEF5510}"/>
              </a:ext>
            </a:extLst>
          </p:cNvPr>
          <p:cNvSpPr>
            <a:spLocks noGrp="1"/>
          </p:cNvSpPr>
          <p:nvPr>
            <p:ph type="title"/>
          </p:nvPr>
        </p:nvSpPr>
        <p:spPr/>
        <p:txBody>
          <a:bodyPr/>
          <a:lstStyle/>
          <a:p>
            <a:r>
              <a:rPr lang="en-US" dirty="0"/>
              <a:t>Lack of Mutuality in </a:t>
            </a:r>
            <a:r>
              <a:rPr lang="en-US" i="1" dirty="0"/>
              <a:t>Bragg</a:t>
            </a:r>
          </a:p>
        </p:txBody>
      </p:sp>
      <p:sp>
        <p:nvSpPr>
          <p:cNvPr id="3" name="Content Placeholder 2">
            <a:extLst>
              <a:ext uri="{FF2B5EF4-FFF2-40B4-BE49-F238E27FC236}">
                <a16:creationId xmlns:a16="http://schemas.microsoft.com/office/drawing/2014/main" id="{C75BA0FE-A54D-CE02-8BAF-759B75850A3C}"/>
              </a:ext>
            </a:extLst>
          </p:cNvPr>
          <p:cNvSpPr>
            <a:spLocks noGrp="1"/>
          </p:cNvSpPr>
          <p:nvPr>
            <p:ph idx="1"/>
          </p:nvPr>
        </p:nvSpPr>
        <p:spPr>
          <a:xfrm>
            <a:off x="457200" y="1295400"/>
            <a:ext cx="8229600" cy="4530725"/>
          </a:xfrm>
        </p:spPr>
        <p:txBody>
          <a:bodyPr/>
          <a:lstStyle/>
          <a:p>
            <a:r>
              <a:rPr lang="en-US" sz="2600" dirty="0">
                <a:solidFill>
                  <a:srgbClr val="000000"/>
                </a:solidFill>
                <a:ea typeface="Times New Roman" panose="02020603050405020304" pitchFamily="18" charset="0"/>
                <a:cs typeface="Times New Roman" panose="02020603050405020304" pitchFamily="18" charset="0"/>
              </a:rPr>
              <a:t>Lack of mutuality is a significant imbalance in the parties </a:t>
            </a:r>
            <a:r>
              <a:rPr lang="en-US" sz="2600">
                <a:solidFill>
                  <a:srgbClr val="000000"/>
                </a:solidFill>
                <a:ea typeface="Times New Roman" panose="02020603050405020304" pitchFamily="18" charset="0"/>
                <a:cs typeface="Times New Roman" panose="02020603050405020304" pitchFamily="18" charset="0"/>
              </a:rPr>
              <a:t>rights and </a:t>
            </a:r>
            <a:r>
              <a:rPr lang="en-US" sz="2600" dirty="0">
                <a:solidFill>
                  <a:srgbClr val="000000"/>
                </a:solidFill>
                <a:ea typeface="Times New Roman" panose="02020603050405020304" pitchFamily="18" charset="0"/>
                <a:cs typeface="Times New Roman" panose="02020603050405020304" pitchFamily="18" charset="0"/>
              </a:rPr>
              <a:t>obligations. </a:t>
            </a:r>
          </a:p>
          <a:p>
            <a:r>
              <a:rPr lang="en-US" sz="2600" kern="100" dirty="0">
                <a:solidFill>
                  <a:srgbClr val="000000"/>
                </a:solidFill>
                <a:effectLst/>
                <a:ea typeface="Times New Roman" panose="02020603050405020304" pitchFamily="18" charset="0"/>
                <a:cs typeface="Times New Roman" panose="02020603050405020304" pitchFamily="18" charset="0"/>
              </a:rPr>
              <a:t>The Second Life Terms of Service: </a:t>
            </a:r>
          </a:p>
          <a:p>
            <a:pPr marL="679450" lvl="2">
              <a:spcBef>
                <a:spcPts val="0"/>
              </a:spcBef>
              <a:spcAft>
                <a:spcPts val="0"/>
              </a:spcAft>
            </a:pPr>
            <a:r>
              <a:rPr lang="en-US" sz="2600" kern="100" dirty="0">
                <a:solidFill>
                  <a:srgbClr val="000000"/>
                </a:solidFill>
                <a:effectLst/>
                <a:ea typeface="Times New Roman" panose="02020603050405020304" pitchFamily="18" charset="0"/>
                <a:cs typeface="Times New Roman" panose="02020603050405020304" pitchFamily="18" charset="0"/>
              </a:rPr>
              <a:t>Linden has the right at any time for any reason or no reason to suspend or terminate your Account, terminate this Agreement, and/or refuse any and all current or future use of the Service without notice or liability to you.”</a:t>
            </a:r>
          </a:p>
          <a:p>
            <a:pPr marL="0">
              <a:spcBef>
                <a:spcPts val="0"/>
              </a:spcBef>
              <a:spcAft>
                <a:spcPts val="0"/>
              </a:spcAft>
            </a:pPr>
            <a:r>
              <a:rPr lang="en-US" sz="2600" kern="100" dirty="0">
                <a:solidFill>
                  <a:srgbClr val="000000"/>
                </a:solidFill>
                <a:effectLst/>
                <a:ea typeface="Times New Roman" panose="02020603050405020304" pitchFamily="18" charset="0"/>
                <a:cs typeface="Times New Roman" panose="02020603050405020304" pitchFamily="18" charset="0"/>
              </a:rPr>
              <a:t>The court comments:” </a:t>
            </a:r>
            <a:r>
              <a:rPr lang="en-US" sz="2600" dirty="0">
                <a:solidFill>
                  <a:srgbClr val="000000"/>
                </a:solidFill>
                <a:effectLst/>
                <a:ea typeface="Times New Roman" panose="02020603050405020304" pitchFamily="18" charset="0"/>
                <a:cs typeface="Times New Roman" panose="02020603050405020304" pitchFamily="18" charset="0"/>
              </a:rPr>
              <a:t>the TOS provides Linden with a variety of one-sided remedies to resolve disputes, while forcing its customers to arbitrate any disputes with Linden.”</a:t>
            </a:r>
          </a:p>
        </p:txBody>
      </p:sp>
    </p:spTree>
    <p:extLst>
      <p:ext uri="{BB962C8B-B14F-4D97-AF65-F5344CB8AC3E}">
        <p14:creationId xmlns:p14="http://schemas.microsoft.com/office/powerpoint/2010/main" val="17088999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16478C-5AE4-96FD-B1A0-534BBD17936E}"/>
              </a:ext>
            </a:extLst>
          </p:cNvPr>
          <p:cNvSpPr>
            <a:spLocks noGrp="1"/>
          </p:cNvSpPr>
          <p:nvPr>
            <p:ph type="title"/>
          </p:nvPr>
        </p:nvSpPr>
        <p:spPr/>
        <p:txBody>
          <a:bodyPr/>
          <a:lstStyle/>
          <a:p>
            <a:r>
              <a:rPr lang="en-US" dirty="0"/>
              <a:t>Factors The Court Notes</a:t>
            </a:r>
          </a:p>
        </p:txBody>
      </p:sp>
      <p:sp>
        <p:nvSpPr>
          <p:cNvPr id="3" name="Content Placeholder 2">
            <a:extLst>
              <a:ext uri="{FF2B5EF4-FFF2-40B4-BE49-F238E27FC236}">
                <a16:creationId xmlns:a16="http://schemas.microsoft.com/office/drawing/2014/main" id="{9D02C926-3BCD-A405-9410-61A8CC40300A}"/>
              </a:ext>
            </a:extLst>
          </p:cNvPr>
          <p:cNvSpPr>
            <a:spLocks noGrp="1"/>
          </p:cNvSpPr>
          <p:nvPr>
            <p:ph idx="1"/>
          </p:nvPr>
        </p:nvSpPr>
        <p:spPr/>
        <p:txBody>
          <a:bodyPr/>
          <a:lstStyle/>
          <a:p>
            <a:pPr marL="0">
              <a:spcBef>
                <a:spcPts val="0"/>
              </a:spcBef>
              <a:spcAft>
                <a:spcPts val="0"/>
              </a:spcAft>
            </a:pPr>
            <a:r>
              <a:rPr lang="en-US" sz="2400" kern="100" dirty="0">
                <a:solidFill>
                  <a:srgbClr val="000000"/>
                </a:solidFill>
                <a:effectLst/>
                <a:ea typeface="Times New Roman" panose="02020603050405020304" pitchFamily="18" charset="0"/>
                <a:cs typeface="Times New Roman" panose="02020603050405020304" pitchFamily="18" charset="0"/>
              </a:rPr>
              <a:t>The </a:t>
            </a:r>
            <a:r>
              <a:rPr lang="en-US" sz="2400" kern="100" dirty="0">
                <a:solidFill>
                  <a:srgbClr val="000000"/>
                </a:solidFill>
                <a:ea typeface="Times New Roman" panose="02020603050405020304" pitchFamily="18" charset="0"/>
                <a:cs typeface="Times New Roman" panose="02020603050405020304" pitchFamily="18" charset="0"/>
              </a:rPr>
              <a:t>court notes: </a:t>
            </a:r>
          </a:p>
          <a:p>
            <a:pPr marL="679450" lvl="2">
              <a:spcBef>
                <a:spcPts val="0"/>
              </a:spcBef>
              <a:spcAft>
                <a:spcPts val="0"/>
              </a:spcAft>
            </a:pPr>
            <a:r>
              <a:rPr lang="en-US" sz="2400" kern="100" dirty="0">
                <a:solidFill>
                  <a:srgbClr val="000000"/>
                </a:solidFill>
                <a:ea typeface="Times New Roman" panose="02020603050405020304" pitchFamily="18" charset="0"/>
                <a:cs typeface="Times New Roman" panose="02020603050405020304" pitchFamily="18" charset="0"/>
              </a:rPr>
              <a:t>[1] </a:t>
            </a:r>
            <a:r>
              <a:rPr lang="en-US" sz="2400" kern="100" dirty="0">
                <a:solidFill>
                  <a:srgbClr val="000000"/>
                </a:solidFill>
                <a:effectLst/>
                <a:ea typeface="Times New Roman" panose="02020603050405020304" pitchFamily="18" charset="0"/>
                <a:cs typeface="Times New Roman" panose="02020603050405020304" pitchFamily="18" charset="0"/>
              </a:rPr>
              <a:t>Whether or not a customer has breached the Agreement is “determined in Linden's sole discretion.” </a:t>
            </a:r>
          </a:p>
          <a:p>
            <a:pPr marL="679450" lvl="2">
              <a:spcBef>
                <a:spcPts val="0"/>
              </a:spcBef>
              <a:spcAft>
                <a:spcPts val="0"/>
              </a:spcAft>
            </a:pPr>
            <a:r>
              <a:rPr lang="en-US" sz="2400" kern="100" dirty="0">
                <a:solidFill>
                  <a:srgbClr val="000000"/>
                </a:solidFill>
                <a:effectLst/>
                <a:ea typeface="Times New Roman" panose="02020603050405020304" pitchFamily="18" charset="0"/>
                <a:cs typeface="Times New Roman" panose="02020603050405020304" pitchFamily="18" charset="0"/>
              </a:rPr>
              <a:t>[2] Linden also reserves the right to return no money at all based on mere “suspicions of fraud” or other violations of law. </a:t>
            </a:r>
          </a:p>
          <a:p>
            <a:pPr marL="679450" lvl="2">
              <a:spcBef>
                <a:spcPts val="0"/>
              </a:spcBef>
              <a:spcAft>
                <a:spcPts val="0"/>
              </a:spcAft>
            </a:pPr>
            <a:r>
              <a:rPr lang="en-US" sz="2400" kern="100" dirty="0">
                <a:solidFill>
                  <a:srgbClr val="000000"/>
                </a:solidFill>
                <a:ea typeface="Times New Roman" panose="02020603050405020304" pitchFamily="18" charset="0"/>
                <a:cs typeface="Times New Roman" panose="02020603050405020304" pitchFamily="18" charset="0"/>
              </a:rPr>
              <a:t>[</a:t>
            </a:r>
            <a:r>
              <a:rPr lang="en-US" sz="2400" kern="100" dirty="0">
                <a:solidFill>
                  <a:srgbClr val="000000"/>
                </a:solidFill>
                <a:effectLst/>
                <a:ea typeface="Times New Roman" panose="02020603050405020304" pitchFamily="18" charset="0"/>
                <a:cs typeface="Times New Roman" panose="02020603050405020304" pitchFamily="18" charset="0"/>
              </a:rPr>
              <a:t>3] Finally, the TOS state that “Linden may amend this Agreement ... at any time in its sole discretion by posting the amended Agreement [on its website].” </a:t>
            </a:r>
          </a:p>
          <a:p>
            <a:pPr marL="679450" lvl="2">
              <a:spcBef>
                <a:spcPts val="0"/>
              </a:spcBef>
              <a:spcAft>
                <a:spcPts val="0"/>
              </a:spcAft>
            </a:pPr>
            <a:endParaRPr lang="en-US" sz="2400" kern="100" dirty="0">
              <a:solidFill>
                <a:srgbClr val="000000"/>
              </a:solidFill>
              <a:effectLst/>
              <a:ea typeface="Times New Roman" panose="02020603050405020304" pitchFamily="18" charset="0"/>
              <a:cs typeface="Times New Roman" panose="02020603050405020304" pitchFamily="18" charset="0"/>
            </a:endParaRPr>
          </a:p>
          <a:p>
            <a:pPr marL="327025" lvl="1" indent="0">
              <a:buNone/>
            </a:pPr>
            <a:r>
              <a:rPr lang="en-US" sz="2400" dirty="0">
                <a:solidFill>
                  <a:srgbClr val="000000"/>
                </a:solidFill>
                <a:effectLst/>
                <a:ea typeface="Times New Roman" panose="02020603050405020304" pitchFamily="18" charset="0"/>
                <a:cs typeface="Times New Roman" panose="02020603050405020304" pitchFamily="18" charset="0"/>
              </a:rPr>
              <a:t> </a:t>
            </a:r>
            <a:endParaRPr lang="en-US" sz="2400" dirty="0"/>
          </a:p>
          <a:p>
            <a:endParaRPr lang="en-US" dirty="0"/>
          </a:p>
        </p:txBody>
      </p:sp>
    </p:spTree>
    <p:extLst>
      <p:ext uri="{BB962C8B-B14F-4D97-AF65-F5344CB8AC3E}">
        <p14:creationId xmlns:p14="http://schemas.microsoft.com/office/powerpoint/2010/main" val="17825024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EABF94-68F6-4DB1-E59F-41EA7177E66F}"/>
              </a:ext>
            </a:extLst>
          </p:cNvPr>
          <p:cNvSpPr>
            <a:spLocks noGrp="1"/>
          </p:cNvSpPr>
          <p:nvPr>
            <p:ph type="title"/>
          </p:nvPr>
        </p:nvSpPr>
        <p:spPr/>
        <p:txBody>
          <a:bodyPr/>
          <a:lstStyle/>
          <a:p>
            <a:r>
              <a:rPr lang="en-US" dirty="0"/>
              <a:t>In Regard to the Third Point</a:t>
            </a:r>
          </a:p>
        </p:txBody>
      </p:sp>
      <p:sp>
        <p:nvSpPr>
          <p:cNvPr id="3" name="Content Placeholder 2">
            <a:extLst>
              <a:ext uri="{FF2B5EF4-FFF2-40B4-BE49-F238E27FC236}">
                <a16:creationId xmlns:a16="http://schemas.microsoft.com/office/drawing/2014/main" id="{81F5D0BC-6456-9783-4B95-D2CD1F99A342}"/>
              </a:ext>
            </a:extLst>
          </p:cNvPr>
          <p:cNvSpPr>
            <a:spLocks noGrp="1"/>
          </p:cNvSpPr>
          <p:nvPr>
            <p:ph idx="1"/>
          </p:nvPr>
        </p:nvSpPr>
        <p:spPr/>
        <p:txBody>
          <a:bodyPr/>
          <a:lstStyle/>
          <a:p>
            <a:r>
              <a:rPr lang="en-US" kern="100"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a:t>
            </a:r>
            <a:r>
              <a:rPr lang="en-US" sz="2400" kern="1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Linden's right to modify the arbitration clause is also significant. ‘The effect of [Linden's] unilateral right to modify the arbitration clause is that it could ... craft precisely the sort of asymmetrical arbitration agreement that is prohibited under California law as unconscionable.’ This lack of mutuality supports a finding of substantive unconscionability.</a:t>
            </a:r>
            <a:endParaRPr lang="en-US" sz="2400" kern="1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4491838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88980B-8642-054C-3E49-A70F6979F7B8}"/>
              </a:ext>
            </a:extLst>
          </p:cNvPr>
          <p:cNvSpPr>
            <a:spLocks noGrp="1"/>
          </p:cNvSpPr>
          <p:nvPr>
            <p:ph type="title"/>
          </p:nvPr>
        </p:nvSpPr>
        <p:spPr/>
        <p:txBody>
          <a:bodyPr/>
          <a:lstStyle/>
          <a:p>
            <a:r>
              <a:rPr lang="en-US" sz="4400" dirty="0"/>
              <a:t>Costs of Arbitration</a:t>
            </a:r>
            <a:br>
              <a:rPr lang="en-US" sz="4400" dirty="0"/>
            </a:br>
            <a:endParaRPr lang="en-US" dirty="0"/>
          </a:p>
        </p:txBody>
      </p:sp>
      <p:sp>
        <p:nvSpPr>
          <p:cNvPr id="3" name="Content Placeholder 2">
            <a:extLst>
              <a:ext uri="{FF2B5EF4-FFF2-40B4-BE49-F238E27FC236}">
                <a16:creationId xmlns:a16="http://schemas.microsoft.com/office/drawing/2014/main" id="{6ED462D9-CFC7-F505-D0C0-982A882A0123}"/>
              </a:ext>
            </a:extLst>
          </p:cNvPr>
          <p:cNvSpPr>
            <a:spLocks noGrp="1"/>
          </p:cNvSpPr>
          <p:nvPr>
            <p:ph idx="1"/>
          </p:nvPr>
        </p:nvSpPr>
        <p:spPr/>
        <p:txBody>
          <a:bodyPr/>
          <a:lstStyle/>
          <a:p>
            <a:r>
              <a:rPr lang="en-US" dirty="0">
                <a:solidFill>
                  <a:srgbClr val="000000"/>
                </a:solidFill>
                <a:effectLst/>
                <a:ea typeface="Times New Roman" panose="02020603050405020304" pitchFamily="18" charset="0"/>
                <a:cs typeface="Times New Roman" panose="02020603050405020304" pitchFamily="18" charset="0"/>
              </a:rPr>
              <a:t>The costs of arbitration cannot be greater than the costs the consumer would bear with a court filing. </a:t>
            </a:r>
          </a:p>
          <a:p>
            <a:pPr lvl="1"/>
            <a:r>
              <a:rPr lang="en-US" dirty="0">
                <a:solidFill>
                  <a:srgbClr val="000000"/>
                </a:solidFill>
                <a:ea typeface="Times New Roman" panose="02020603050405020304" pitchFamily="18" charset="0"/>
                <a:cs typeface="Times New Roman" panose="02020603050405020304" pitchFamily="18" charset="0"/>
              </a:rPr>
              <a:t>“</a:t>
            </a:r>
            <a:r>
              <a:rPr lang="en-US" dirty="0">
                <a:solidFill>
                  <a:srgbClr val="000000"/>
                </a:solidFill>
                <a:effectLst/>
                <a:ea typeface="Times New Roman" panose="02020603050405020304" pitchFamily="18" charset="0"/>
                <a:cs typeface="Times New Roman" panose="02020603050405020304" pitchFamily="18" charset="0"/>
              </a:rPr>
              <a:t>Such schemes are unconscionable where they ‘impose[ ] on some consumers costs greater than those a complainant would bear if he or she would file the same complaint in court.’ </a:t>
            </a:r>
            <a:r>
              <a:rPr lang="en-US" i="1" dirty="0">
                <a:solidFill>
                  <a:srgbClr val="000000"/>
                </a:solidFill>
                <a:effectLst/>
                <a:ea typeface="Times New Roman" panose="02020603050405020304" pitchFamily="18" charset="0"/>
                <a:cs typeface="Times New Roman" panose="02020603050405020304" pitchFamily="18" charset="0"/>
              </a:rPr>
              <a:t>Id.</a:t>
            </a:r>
            <a:r>
              <a:rPr lang="en-US" dirty="0">
                <a:solidFill>
                  <a:srgbClr val="000000"/>
                </a:solidFill>
                <a:effectLst/>
                <a:ea typeface="Times New Roman" panose="02020603050405020304" pitchFamily="18" charset="0"/>
                <a:cs typeface="Times New Roman" panose="02020603050405020304" pitchFamily="18" charset="0"/>
              </a:rPr>
              <a:t> </a:t>
            </a:r>
            <a:r>
              <a:rPr lang="en-US" dirty="0">
                <a:solidFill>
                  <a:srgbClr val="000000"/>
                </a:solidFill>
                <a:ea typeface="Times New Roman" panose="02020603050405020304" pitchFamily="18" charset="0"/>
                <a:cs typeface="Times New Roman" panose="02020603050405020304" pitchFamily="18" charset="0"/>
              </a:rPr>
              <a:t>. . . </a:t>
            </a:r>
            <a:r>
              <a:rPr lang="en-US" dirty="0">
                <a:solidFill>
                  <a:srgbClr val="000000"/>
                </a:solidFill>
                <a:effectLst/>
                <a:ea typeface="Times New Roman" panose="02020603050405020304" pitchFamily="18" charset="0"/>
                <a:cs typeface="Times New Roman" panose="02020603050405020304" pitchFamily="18" charset="0"/>
              </a:rPr>
              <a:t>the Ninth Circuit held that a scheme requiring AT &amp; T customers to split arbitration costs with AT &amp; T rendered an arbitration provision unconscionable.”</a:t>
            </a:r>
            <a:endParaRPr lang="en-US" sz="3000" dirty="0"/>
          </a:p>
        </p:txBody>
      </p:sp>
    </p:spTree>
    <p:extLst>
      <p:ext uri="{BB962C8B-B14F-4D97-AF65-F5344CB8AC3E}">
        <p14:creationId xmlns:p14="http://schemas.microsoft.com/office/powerpoint/2010/main" val="31807191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4"/>
          <p:cNvSpPr txBox="1">
            <a:spLocks noChangeArrowheads="1"/>
          </p:cNvSpPr>
          <p:nvPr/>
        </p:nvSpPr>
        <p:spPr bwMode="auto">
          <a:xfrm>
            <a:off x="2779123" y="466052"/>
            <a:ext cx="35052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b="1" dirty="0">
                <a:solidFill>
                  <a:srgbClr val="FF0000"/>
                </a:solidFill>
              </a:rPr>
              <a:t>Lack of meaningful choice?</a:t>
            </a:r>
          </a:p>
        </p:txBody>
      </p:sp>
      <p:sp>
        <p:nvSpPr>
          <p:cNvPr id="2051" name="Line 5"/>
          <p:cNvSpPr>
            <a:spLocks noChangeShapeType="1"/>
          </p:cNvSpPr>
          <p:nvPr/>
        </p:nvSpPr>
        <p:spPr bwMode="auto">
          <a:xfrm>
            <a:off x="4610100" y="907485"/>
            <a:ext cx="6858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2" name="Line 6"/>
          <p:cNvSpPr>
            <a:spLocks noChangeShapeType="1"/>
          </p:cNvSpPr>
          <p:nvPr/>
        </p:nvSpPr>
        <p:spPr bwMode="auto">
          <a:xfrm flipH="1">
            <a:off x="3009900" y="907485"/>
            <a:ext cx="5334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4" name="Text Box 8"/>
          <p:cNvSpPr txBox="1">
            <a:spLocks noChangeArrowheads="1"/>
          </p:cNvSpPr>
          <p:nvPr/>
        </p:nvSpPr>
        <p:spPr bwMode="auto">
          <a:xfrm>
            <a:off x="876300" y="1288485"/>
            <a:ext cx="2895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Serious improper threat?</a:t>
            </a:r>
          </a:p>
        </p:txBody>
      </p:sp>
      <p:sp>
        <p:nvSpPr>
          <p:cNvPr id="2055" name="Line 9"/>
          <p:cNvSpPr>
            <a:spLocks noChangeShapeType="1"/>
          </p:cNvSpPr>
          <p:nvPr/>
        </p:nvSpPr>
        <p:spPr bwMode="auto">
          <a:xfrm flipH="1">
            <a:off x="1790700" y="1745685"/>
            <a:ext cx="4572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6" name="Text Box 10"/>
          <p:cNvSpPr txBox="1">
            <a:spLocks noChangeArrowheads="1"/>
          </p:cNvSpPr>
          <p:nvPr/>
        </p:nvSpPr>
        <p:spPr bwMode="auto">
          <a:xfrm>
            <a:off x="2019300" y="2126685"/>
            <a:ext cx="2133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Undue influence?</a:t>
            </a:r>
          </a:p>
        </p:txBody>
      </p:sp>
      <p:sp>
        <p:nvSpPr>
          <p:cNvPr id="2057" name="Text Box 11"/>
          <p:cNvSpPr txBox="1">
            <a:spLocks noChangeArrowheads="1"/>
          </p:cNvSpPr>
          <p:nvPr/>
        </p:nvSpPr>
        <p:spPr bwMode="auto">
          <a:xfrm>
            <a:off x="2628899" y="2812485"/>
            <a:ext cx="274102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b="1" dirty="0">
                <a:solidFill>
                  <a:srgbClr val="FF0000"/>
                </a:solidFill>
              </a:rPr>
              <a:t>Substantively unfair?</a:t>
            </a:r>
          </a:p>
        </p:txBody>
      </p:sp>
      <p:sp>
        <p:nvSpPr>
          <p:cNvPr id="2058" name="Line 12"/>
          <p:cNvSpPr>
            <a:spLocks noChangeShapeType="1"/>
          </p:cNvSpPr>
          <p:nvPr/>
        </p:nvSpPr>
        <p:spPr bwMode="auto">
          <a:xfrm flipH="1">
            <a:off x="2933700" y="3193485"/>
            <a:ext cx="6858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9" name="Line 13"/>
          <p:cNvSpPr>
            <a:spLocks noChangeShapeType="1"/>
          </p:cNvSpPr>
          <p:nvPr/>
        </p:nvSpPr>
        <p:spPr bwMode="auto">
          <a:xfrm>
            <a:off x="3771900" y="3193485"/>
            <a:ext cx="68580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0" name="Line 14"/>
          <p:cNvSpPr>
            <a:spLocks noChangeShapeType="1"/>
          </p:cNvSpPr>
          <p:nvPr/>
        </p:nvSpPr>
        <p:spPr bwMode="auto">
          <a:xfrm flipH="1">
            <a:off x="2400300" y="2431485"/>
            <a:ext cx="5334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1" name="Line 15"/>
          <p:cNvSpPr>
            <a:spLocks noChangeShapeType="1"/>
          </p:cNvSpPr>
          <p:nvPr/>
        </p:nvSpPr>
        <p:spPr bwMode="auto">
          <a:xfrm>
            <a:off x="3009900" y="2431485"/>
            <a:ext cx="4572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2" name="Line 16"/>
          <p:cNvSpPr>
            <a:spLocks noChangeShapeType="1"/>
          </p:cNvSpPr>
          <p:nvPr/>
        </p:nvSpPr>
        <p:spPr bwMode="auto">
          <a:xfrm>
            <a:off x="2324100" y="1745685"/>
            <a:ext cx="4572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3" name="Text Box 27"/>
          <p:cNvSpPr txBox="1">
            <a:spLocks noChangeArrowheads="1"/>
          </p:cNvSpPr>
          <p:nvPr/>
        </p:nvSpPr>
        <p:spPr bwMode="auto">
          <a:xfrm>
            <a:off x="2628900" y="831285"/>
            <a:ext cx="838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Yes</a:t>
            </a:r>
          </a:p>
        </p:txBody>
      </p:sp>
      <p:sp>
        <p:nvSpPr>
          <p:cNvPr id="2064" name="Text Box 29"/>
          <p:cNvSpPr txBox="1">
            <a:spLocks noChangeArrowheads="1"/>
          </p:cNvSpPr>
          <p:nvPr/>
        </p:nvSpPr>
        <p:spPr bwMode="auto">
          <a:xfrm>
            <a:off x="4991100" y="928687"/>
            <a:ext cx="1905000"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dirty="0"/>
              <a:t>No </a:t>
            </a:r>
          </a:p>
        </p:txBody>
      </p:sp>
      <p:sp>
        <p:nvSpPr>
          <p:cNvPr id="2065" name="Text Box 32"/>
          <p:cNvSpPr txBox="1">
            <a:spLocks noChangeArrowheads="1"/>
          </p:cNvSpPr>
          <p:nvPr/>
        </p:nvSpPr>
        <p:spPr bwMode="auto">
          <a:xfrm>
            <a:off x="4076700" y="3193485"/>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No</a:t>
            </a:r>
          </a:p>
        </p:txBody>
      </p:sp>
      <p:sp>
        <p:nvSpPr>
          <p:cNvPr id="2066" name="Text Box 33"/>
          <p:cNvSpPr txBox="1">
            <a:spLocks noChangeArrowheads="1"/>
          </p:cNvSpPr>
          <p:nvPr/>
        </p:nvSpPr>
        <p:spPr bwMode="auto">
          <a:xfrm>
            <a:off x="3314700" y="2431485"/>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No</a:t>
            </a:r>
          </a:p>
        </p:txBody>
      </p:sp>
      <p:sp>
        <p:nvSpPr>
          <p:cNvPr id="2067" name="Text Box 34"/>
          <p:cNvSpPr txBox="1">
            <a:spLocks noChangeArrowheads="1"/>
          </p:cNvSpPr>
          <p:nvPr/>
        </p:nvSpPr>
        <p:spPr bwMode="auto">
          <a:xfrm>
            <a:off x="2476500" y="1669485"/>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No</a:t>
            </a:r>
          </a:p>
        </p:txBody>
      </p:sp>
      <p:sp>
        <p:nvSpPr>
          <p:cNvPr id="2068" name="Text Box 35"/>
          <p:cNvSpPr txBox="1">
            <a:spLocks noChangeArrowheads="1"/>
          </p:cNvSpPr>
          <p:nvPr/>
        </p:nvSpPr>
        <p:spPr bwMode="auto">
          <a:xfrm>
            <a:off x="876300" y="2050485"/>
            <a:ext cx="1143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Duress</a:t>
            </a:r>
          </a:p>
        </p:txBody>
      </p:sp>
      <p:sp>
        <p:nvSpPr>
          <p:cNvPr id="2069" name="Text Box 37"/>
          <p:cNvSpPr txBox="1">
            <a:spLocks noChangeArrowheads="1"/>
          </p:cNvSpPr>
          <p:nvPr/>
        </p:nvSpPr>
        <p:spPr bwMode="auto">
          <a:xfrm>
            <a:off x="800100" y="2788672"/>
            <a:ext cx="1981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Undue influence</a:t>
            </a:r>
          </a:p>
        </p:txBody>
      </p:sp>
      <p:sp>
        <p:nvSpPr>
          <p:cNvPr id="2070" name="Text Box 38"/>
          <p:cNvSpPr txBox="1">
            <a:spLocks noChangeArrowheads="1"/>
          </p:cNvSpPr>
          <p:nvPr/>
        </p:nvSpPr>
        <p:spPr bwMode="auto">
          <a:xfrm>
            <a:off x="1219200" y="3650685"/>
            <a:ext cx="22479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b="1" dirty="0"/>
              <a:t>Unconscionable</a:t>
            </a:r>
          </a:p>
        </p:txBody>
      </p:sp>
      <p:sp>
        <p:nvSpPr>
          <p:cNvPr id="2076" name="Text Box 48"/>
          <p:cNvSpPr txBox="1">
            <a:spLocks noChangeArrowheads="1"/>
          </p:cNvSpPr>
          <p:nvPr/>
        </p:nvSpPr>
        <p:spPr bwMode="auto">
          <a:xfrm>
            <a:off x="2628900" y="3193485"/>
            <a:ext cx="838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Yes</a:t>
            </a:r>
          </a:p>
        </p:txBody>
      </p:sp>
      <p:sp>
        <p:nvSpPr>
          <p:cNvPr id="2077" name="Text Box 49"/>
          <p:cNvSpPr txBox="1">
            <a:spLocks noChangeArrowheads="1"/>
          </p:cNvSpPr>
          <p:nvPr/>
        </p:nvSpPr>
        <p:spPr bwMode="auto">
          <a:xfrm>
            <a:off x="2019300" y="2431485"/>
            <a:ext cx="838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Yes</a:t>
            </a:r>
          </a:p>
        </p:txBody>
      </p:sp>
      <p:sp>
        <p:nvSpPr>
          <p:cNvPr id="2078" name="Text Box 50"/>
          <p:cNvSpPr txBox="1">
            <a:spLocks noChangeArrowheads="1"/>
          </p:cNvSpPr>
          <p:nvPr/>
        </p:nvSpPr>
        <p:spPr bwMode="auto">
          <a:xfrm>
            <a:off x="1333500" y="1669485"/>
            <a:ext cx="838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Yes</a:t>
            </a:r>
          </a:p>
        </p:txBody>
      </p:sp>
      <p:sp>
        <p:nvSpPr>
          <p:cNvPr id="2081" name="Text Box 53"/>
          <p:cNvSpPr txBox="1">
            <a:spLocks noChangeArrowheads="1"/>
          </p:cNvSpPr>
          <p:nvPr/>
        </p:nvSpPr>
        <p:spPr bwMode="auto">
          <a:xfrm>
            <a:off x="3771900" y="3760766"/>
            <a:ext cx="2971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dirty="0"/>
              <a:t>Violates public policy?</a:t>
            </a:r>
          </a:p>
        </p:txBody>
      </p:sp>
      <p:sp>
        <p:nvSpPr>
          <p:cNvPr id="2082" name="Line 54"/>
          <p:cNvSpPr>
            <a:spLocks noChangeShapeType="1"/>
          </p:cNvSpPr>
          <p:nvPr/>
        </p:nvSpPr>
        <p:spPr bwMode="auto">
          <a:xfrm>
            <a:off x="5372100" y="4141766"/>
            <a:ext cx="4572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83" name="Text Box 55"/>
          <p:cNvSpPr txBox="1">
            <a:spLocks noChangeArrowheads="1"/>
          </p:cNvSpPr>
          <p:nvPr/>
        </p:nvSpPr>
        <p:spPr bwMode="auto">
          <a:xfrm>
            <a:off x="3951515" y="4709047"/>
            <a:ext cx="1676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dirty="0"/>
              <a:t>Unenforceable</a:t>
            </a:r>
          </a:p>
        </p:txBody>
      </p:sp>
      <p:sp>
        <p:nvSpPr>
          <p:cNvPr id="2084" name="Text Box 56"/>
          <p:cNvSpPr txBox="1">
            <a:spLocks noChangeArrowheads="1"/>
          </p:cNvSpPr>
          <p:nvPr/>
        </p:nvSpPr>
        <p:spPr bwMode="auto">
          <a:xfrm>
            <a:off x="4531723" y="4121901"/>
            <a:ext cx="838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dirty="0"/>
              <a:t>Yes</a:t>
            </a:r>
          </a:p>
        </p:txBody>
      </p:sp>
      <p:sp>
        <p:nvSpPr>
          <p:cNvPr id="2085" name="Text Box 57"/>
          <p:cNvSpPr txBox="1">
            <a:spLocks noChangeArrowheads="1"/>
          </p:cNvSpPr>
          <p:nvPr/>
        </p:nvSpPr>
        <p:spPr bwMode="auto">
          <a:xfrm>
            <a:off x="5753100" y="4675166"/>
            <a:ext cx="25908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dirty="0"/>
              <a:t>No public policy argument</a:t>
            </a:r>
          </a:p>
        </p:txBody>
      </p:sp>
      <p:sp>
        <p:nvSpPr>
          <p:cNvPr id="2086" name="Line 58"/>
          <p:cNvSpPr>
            <a:spLocks noChangeShapeType="1"/>
          </p:cNvSpPr>
          <p:nvPr/>
        </p:nvSpPr>
        <p:spPr bwMode="auto">
          <a:xfrm flipH="1">
            <a:off x="4857206" y="4198372"/>
            <a:ext cx="4572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87" name="Text Box 59"/>
          <p:cNvSpPr txBox="1">
            <a:spLocks noChangeArrowheads="1"/>
          </p:cNvSpPr>
          <p:nvPr/>
        </p:nvSpPr>
        <p:spPr bwMode="auto">
          <a:xfrm>
            <a:off x="5619206" y="4110333"/>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dirty="0"/>
              <a:t>No</a:t>
            </a:r>
          </a:p>
        </p:txBody>
      </p:sp>
      <p:sp>
        <p:nvSpPr>
          <p:cNvPr id="2096" name="Text Box 145"/>
          <p:cNvSpPr txBox="1">
            <a:spLocks noChangeArrowheads="1"/>
          </p:cNvSpPr>
          <p:nvPr/>
        </p:nvSpPr>
        <p:spPr bwMode="auto">
          <a:xfrm>
            <a:off x="4838700" y="1364685"/>
            <a:ext cx="4495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dirty="0"/>
              <a:t>Doctrines do not apply</a:t>
            </a:r>
          </a:p>
        </p:txBody>
      </p:sp>
      <p:sp>
        <p:nvSpPr>
          <p:cNvPr id="2" name="TextBox 1"/>
          <p:cNvSpPr txBox="1"/>
          <p:nvPr/>
        </p:nvSpPr>
        <p:spPr>
          <a:xfrm>
            <a:off x="664572" y="5759212"/>
            <a:ext cx="8174627" cy="400110"/>
          </a:xfrm>
          <a:prstGeom prst="rect">
            <a:avLst/>
          </a:prstGeom>
          <a:noFill/>
        </p:spPr>
        <p:txBody>
          <a:bodyPr wrap="square" rtlCol="0">
            <a:spAutoFit/>
          </a:bodyPr>
          <a:lstStyle/>
          <a:p>
            <a:r>
              <a:rPr lang="en-US" sz="2000" dirty="0"/>
              <a:t>Lack of meaningful choice + substantive unfairness = </a:t>
            </a:r>
            <a:r>
              <a:rPr lang="en-US" sz="2000" dirty="0" err="1"/>
              <a:t>unconscionability</a:t>
            </a:r>
            <a:r>
              <a:rPr lang="en-US" sz="2000" dirty="0"/>
              <a:t> </a:t>
            </a:r>
          </a:p>
        </p:txBody>
      </p:sp>
    </p:spTree>
    <p:extLst>
      <p:ext uri="{BB962C8B-B14F-4D97-AF65-F5344CB8AC3E}">
        <p14:creationId xmlns:p14="http://schemas.microsoft.com/office/powerpoint/2010/main" val="2257033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58AC8-FA70-D4CC-5F2C-B30D897D9CA4}"/>
              </a:ext>
            </a:extLst>
          </p:cNvPr>
          <p:cNvSpPr>
            <a:spLocks noGrp="1"/>
          </p:cNvSpPr>
          <p:nvPr>
            <p:ph type="title"/>
          </p:nvPr>
        </p:nvSpPr>
        <p:spPr/>
        <p:txBody>
          <a:bodyPr/>
          <a:lstStyle/>
          <a:p>
            <a:r>
              <a:rPr lang="en-US" sz="4400" dirty="0"/>
              <a:t>Venue</a:t>
            </a:r>
            <a:br>
              <a:rPr lang="en-US" sz="4400" dirty="0"/>
            </a:br>
            <a:endParaRPr lang="en-US" dirty="0"/>
          </a:p>
        </p:txBody>
      </p:sp>
      <p:sp>
        <p:nvSpPr>
          <p:cNvPr id="3" name="Content Placeholder 2">
            <a:extLst>
              <a:ext uri="{FF2B5EF4-FFF2-40B4-BE49-F238E27FC236}">
                <a16:creationId xmlns:a16="http://schemas.microsoft.com/office/drawing/2014/main" id="{D6D07774-F3B7-BF23-0CEE-DBA003476B56}"/>
              </a:ext>
            </a:extLst>
          </p:cNvPr>
          <p:cNvSpPr>
            <a:spLocks noGrp="1"/>
          </p:cNvSpPr>
          <p:nvPr>
            <p:ph idx="1"/>
          </p:nvPr>
        </p:nvSpPr>
        <p:spPr/>
        <p:txBody>
          <a:bodyPr/>
          <a:lstStyle/>
          <a:p>
            <a:r>
              <a:rPr lang="en-US" sz="1800" kern="1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“The TOS also require that any arbitration take place in San Francisco, California. California law dictates that it is not ‘reasonable for individual consumers from throughout the country to travel to one locale to arbitrate claims involving such minimal sums.’ </a:t>
            </a:r>
            <a:r>
              <a:rPr lang="en-US" sz="1800" i="1" kern="100"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 . .  </a:t>
            </a:r>
            <a:r>
              <a:rPr lang="en-US" sz="1800" kern="1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Indeed, </a:t>
            </a:r>
            <a:r>
              <a:rPr lang="en-US" sz="1800" kern="100"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l</a:t>
            </a:r>
            <a:r>
              <a:rPr lang="en-US" sz="1800" kern="1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imiting venue to [Linden's] backyard appears to be yet one more means by which the arbitration clause serves to shield [Linden] from liability instead of providing a neutral forum in which to arbitrate disputes.” </a:t>
            </a:r>
            <a:endParaRPr lang="en-US"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9069205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4C1508-46E4-2964-4698-C61059FD5F76}"/>
              </a:ext>
            </a:extLst>
          </p:cNvPr>
          <p:cNvSpPr>
            <a:spLocks noGrp="1"/>
          </p:cNvSpPr>
          <p:nvPr>
            <p:ph type="title"/>
          </p:nvPr>
        </p:nvSpPr>
        <p:spPr/>
        <p:txBody>
          <a:bodyPr/>
          <a:lstStyle/>
          <a:p>
            <a:r>
              <a:rPr lang="en-US" dirty="0"/>
              <a:t>Compare Reasonable Expectations</a:t>
            </a:r>
          </a:p>
        </p:txBody>
      </p:sp>
      <p:sp>
        <p:nvSpPr>
          <p:cNvPr id="3" name="Content Placeholder 2">
            <a:extLst>
              <a:ext uri="{FF2B5EF4-FFF2-40B4-BE49-F238E27FC236}">
                <a16:creationId xmlns:a16="http://schemas.microsoft.com/office/drawing/2014/main" id="{94AA752E-1CA5-316B-883A-98E274A8184B}"/>
              </a:ext>
            </a:extLst>
          </p:cNvPr>
          <p:cNvSpPr>
            <a:spLocks noGrp="1"/>
          </p:cNvSpPr>
          <p:nvPr>
            <p:ph idx="1"/>
          </p:nvPr>
        </p:nvSpPr>
        <p:spPr/>
        <p:txBody>
          <a:bodyPr/>
          <a:lstStyle/>
          <a:p>
            <a:r>
              <a:rPr lang="en-US" sz="2800" dirty="0"/>
              <a:t>The reasonable expectations doctrine requires that the consumer have an expectation a specific contractual term or terms. </a:t>
            </a:r>
          </a:p>
          <a:p>
            <a:pPr lvl="1"/>
            <a:r>
              <a:rPr lang="en-US" sz="2400" dirty="0"/>
              <a:t>E.g. “I am covered for my whole air trip.” </a:t>
            </a:r>
          </a:p>
          <a:p>
            <a:r>
              <a:rPr lang="en-US" sz="2800" dirty="0"/>
              <a:t>Unconscionability does not require any such expectation.</a:t>
            </a:r>
          </a:p>
        </p:txBody>
      </p:sp>
    </p:spTree>
    <p:extLst>
      <p:ext uri="{BB962C8B-B14F-4D97-AF65-F5344CB8AC3E}">
        <p14:creationId xmlns:p14="http://schemas.microsoft.com/office/powerpoint/2010/main" val="1246077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Doctrine</a:t>
            </a:r>
          </a:p>
        </p:txBody>
      </p:sp>
      <p:sp>
        <p:nvSpPr>
          <p:cNvPr id="3" name="Content Placeholder 2"/>
          <p:cNvSpPr>
            <a:spLocks noGrp="1"/>
          </p:cNvSpPr>
          <p:nvPr>
            <p:ph idx="1"/>
          </p:nvPr>
        </p:nvSpPr>
        <p:spPr/>
        <p:txBody>
          <a:bodyPr/>
          <a:lstStyle/>
          <a:p>
            <a:r>
              <a:rPr lang="en-US" sz="3200" dirty="0"/>
              <a:t>A term (or an entire contract) is unenforceable if </a:t>
            </a:r>
          </a:p>
          <a:p>
            <a:pPr lvl="1"/>
            <a:r>
              <a:rPr lang="en-US" sz="2800" i="1" dirty="0"/>
              <a:t>Procedural unconscionability</a:t>
            </a:r>
            <a:r>
              <a:rPr lang="en-US" sz="2800" dirty="0"/>
              <a:t>: </a:t>
            </a:r>
            <a:r>
              <a:rPr lang="en-US" sz="2800" b="1" dirty="0"/>
              <a:t>there was a lack of meaningful choice in the formation of the contract</a:t>
            </a:r>
            <a:r>
              <a:rPr lang="en-US" sz="2800" dirty="0"/>
              <a:t>, and </a:t>
            </a:r>
          </a:p>
          <a:p>
            <a:pPr lvl="1"/>
            <a:r>
              <a:rPr lang="en-US" sz="2800" i="1" dirty="0"/>
              <a:t>Substantive unconscionability</a:t>
            </a:r>
            <a:r>
              <a:rPr lang="en-US" sz="2800" dirty="0"/>
              <a:t>: </a:t>
            </a:r>
            <a:r>
              <a:rPr lang="en-US" sz="2800" b="1" dirty="0"/>
              <a:t>the term (or contact) is substantively unfair.</a:t>
            </a:r>
          </a:p>
        </p:txBody>
      </p:sp>
    </p:spTree>
    <p:extLst>
      <p:ext uri="{BB962C8B-B14F-4D97-AF65-F5344CB8AC3E}">
        <p14:creationId xmlns:p14="http://schemas.microsoft.com/office/powerpoint/2010/main" val="40072320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6E93B-E7BC-4EEB-A939-2D54F034FF86}"/>
              </a:ext>
            </a:extLst>
          </p:cNvPr>
          <p:cNvSpPr>
            <a:spLocks noGrp="1"/>
          </p:cNvSpPr>
          <p:nvPr>
            <p:ph type="title"/>
          </p:nvPr>
        </p:nvSpPr>
        <p:spPr>
          <a:xfrm>
            <a:off x="457200" y="277813"/>
            <a:ext cx="8763000" cy="1139825"/>
          </a:xfrm>
        </p:spPr>
        <p:txBody>
          <a:bodyPr/>
          <a:lstStyle/>
          <a:p>
            <a:r>
              <a:rPr lang="en-US" dirty="0"/>
              <a:t>Henningsen v. Bloomfield Motors (1960)</a:t>
            </a:r>
          </a:p>
        </p:txBody>
      </p:sp>
      <p:sp>
        <p:nvSpPr>
          <p:cNvPr id="3" name="Content Placeholder 2">
            <a:extLst>
              <a:ext uri="{FF2B5EF4-FFF2-40B4-BE49-F238E27FC236}">
                <a16:creationId xmlns:a16="http://schemas.microsoft.com/office/drawing/2014/main" id="{0FB101DC-C212-4656-9293-F039E48CF3F3}"/>
              </a:ext>
            </a:extLst>
          </p:cNvPr>
          <p:cNvSpPr>
            <a:spLocks noGrp="1"/>
          </p:cNvSpPr>
          <p:nvPr>
            <p:ph idx="1"/>
          </p:nvPr>
        </p:nvSpPr>
        <p:spPr/>
        <p:txBody>
          <a:bodyPr/>
          <a:lstStyle/>
          <a:p>
            <a:pPr marL="0" marR="0">
              <a:spcBef>
                <a:spcPts val="0"/>
              </a:spcBef>
              <a:spcAft>
                <a:spcPts val="0"/>
              </a:spcAft>
            </a:pPr>
            <a:r>
              <a:rPr lang="en-US" dirty="0">
                <a:ea typeface="Times New Roman" panose="02020603050405020304" pitchFamily="18" charset="0"/>
                <a:cs typeface="Times New Roman" panose="02020603050405020304" pitchFamily="18" charset="0"/>
              </a:rPr>
              <a:t>A</a:t>
            </a:r>
            <a:r>
              <a:rPr lang="en-US" dirty="0">
                <a:effectLst/>
                <a:ea typeface="Times New Roman" panose="02020603050405020304" pitchFamily="18" charset="0"/>
                <a:cs typeface="Times New Roman" panose="02020603050405020304" pitchFamily="18" charset="0"/>
              </a:rPr>
              <a:t> couple bought a car and then the steering went out after 468 miles injuring Mrs. Henningsen.  </a:t>
            </a:r>
          </a:p>
          <a:p>
            <a:pPr marL="0" marR="0">
              <a:spcBef>
                <a:spcPts val="0"/>
              </a:spcBef>
              <a:spcAft>
                <a:spcPts val="0"/>
              </a:spcAft>
            </a:pPr>
            <a:r>
              <a:rPr lang="en-US" dirty="0">
                <a:effectLst/>
                <a:ea typeface="Times New Roman" panose="02020603050405020304" pitchFamily="18" charset="0"/>
                <a:cs typeface="Times New Roman" panose="02020603050405020304" pitchFamily="18" charset="0"/>
              </a:rPr>
              <a:t>Suppose that all the contract said was "Sold, one car for $2000". Could Mrs. Henningsen recover for breach of warranty? Yes, the car is a good, and the UCC implies a warranty of merchantability--that the car will be fit for the purpose for which it is ordinarily used.  </a:t>
            </a:r>
          </a:p>
          <a:p>
            <a:pPr marL="0">
              <a:spcBef>
                <a:spcPts val="0"/>
              </a:spcBef>
              <a:spcAft>
                <a:spcPts val="0"/>
              </a:spcAft>
            </a:pPr>
            <a:r>
              <a:rPr lang="en-US" sz="2200" dirty="0">
                <a:effectLst/>
                <a:ea typeface="Times New Roman" panose="02020603050405020304" pitchFamily="18" charset="0"/>
                <a:cs typeface="Times New Roman" panose="02020603050405020304" pitchFamily="18" charset="0"/>
              </a:rPr>
              <a:t>The car clearly was not fit for this.  </a:t>
            </a:r>
          </a:p>
          <a:p>
            <a:endParaRPr lang="en-US" dirty="0"/>
          </a:p>
        </p:txBody>
      </p:sp>
    </p:spTree>
    <p:extLst>
      <p:ext uri="{BB962C8B-B14F-4D97-AF65-F5344CB8AC3E}">
        <p14:creationId xmlns:p14="http://schemas.microsoft.com/office/powerpoint/2010/main" val="2564376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6A1DE2-EA05-4C47-BDB9-A6D3EBED8ABC}"/>
              </a:ext>
            </a:extLst>
          </p:cNvPr>
          <p:cNvSpPr>
            <a:spLocks noGrp="1"/>
          </p:cNvSpPr>
          <p:nvPr>
            <p:ph type="title"/>
          </p:nvPr>
        </p:nvSpPr>
        <p:spPr/>
        <p:txBody>
          <a:bodyPr/>
          <a:lstStyle/>
          <a:p>
            <a:r>
              <a:rPr lang="en-US" dirty="0"/>
              <a:t>The Disclaimer of Liability</a:t>
            </a:r>
          </a:p>
        </p:txBody>
      </p:sp>
      <p:sp>
        <p:nvSpPr>
          <p:cNvPr id="3" name="Content Placeholder 2">
            <a:extLst>
              <a:ext uri="{FF2B5EF4-FFF2-40B4-BE49-F238E27FC236}">
                <a16:creationId xmlns:a16="http://schemas.microsoft.com/office/drawing/2014/main" id="{CB036572-DDC1-4E56-8D95-E4ACD1D74431}"/>
              </a:ext>
            </a:extLst>
          </p:cNvPr>
          <p:cNvSpPr>
            <a:spLocks noGrp="1"/>
          </p:cNvSpPr>
          <p:nvPr>
            <p:ph idx="1"/>
          </p:nvPr>
        </p:nvSpPr>
        <p:spPr/>
        <p:txBody>
          <a:bodyPr/>
          <a:lstStyle/>
          <a:p>
            <a:pPr marL="0" marR="0">
              <a:spcBef>
                <a:spcPts val="0"/>
              </a:spcBef>
              <a:spcAft>
                <a:spcPts val="0"/>
              </a:spcAft>
              <a:buFont typeface="Wingdings" panose="05000000000000000000" pitchFamily="2" charset="2"/>
              <a:buChar char="q"/>
            </a:pPr>
            <a:r>
              <a:rPr lang="en-US" sz="2800" dirty="0">
                <a:ea typeface="Times New Roman" panose="02020603050405020304" pitchFamily="18" charset="0"/>
                <a:cs typeface="Times New Roman" panose="02020603050405020304" pitchFamily="18" charset="0"/>
              </a:rPr>
              <a:t>T</a:t>
            </a:r>
            <a:r>
              <a:rPr lang="en-US" sz="2800" dirty="0">
                <a:effectLst/>
                <a:ea typeface="Times New Roman" panose="02020603050405020304" pitchFamily="18" charset="0"/>
                <a:cs typeface="Times New Roman" panose="02020603050405020304" pitchFamily="18" charset="0"/>
              </a:rPr>
              <a:t>he contract in </a:t>
            </a:r>
            <a:r>
              <a:rPr lang="en-US" sz="2800" i="1" dirty="0">
                <a:effectLst/>
                <a:ea typeface="Times New Roman" panose="02020603050405020304" pitchFamily="18" charset="0"/>
                <a:cs typeface="Times New Roman" panose="02020603050405020304" pitchFamily="18" charset="0"/>
              </a:rPr>
              <a:t>Henningsen</a:t>
            </a:r>
            <a:r>
              <a:rPr lang="en-US" sz="2800" dirty="0">
                <a:effectLst/>
                <a:ea typeface="Times New Roman" panose="02020603050405020304" pitchFamily="18" charset="0"/>
                <a:cs typeface="Times New Roman" panose="02020603050405020304" pitchFamily="18" charset="0"/>
              </a:rPr>
              <a:t> limited the manufacturer's liability.</a:t>
            </a:r>
          </a:p>
          <a:p>
            <a:pPr marL="679450" lvl="2">
              <a:spcBef>
                <a:spcPts val="0"/>
              </a:spcBef>
              <a:spcAft>
                <a:spcPts val="0"/>
              </a:spcAft>
            </a:pPr>
            <a:r>
              <a:rPr lang="en-US" sz="2800" dirty="0">
                <a:ea typeface="Times New Roman" panose="02020603050405020304" pitchFamily="18" charset="0"/>
                <a:cs typeface="Times New Roman" panose="02020603050405020304" pitchFamily="18" charset="0"/>
              </a:rPr>
              <a:t>I</a:t>
            </a:r>
            <a:r>
              <a:rPr lang="en-US" sz="2800" dirty="0">
                <a:effectLst/>
                <a:ea typeface="Times New Roman" panose="02020603050405020304" pitchFamily="18" charset="0"/>
                <a:cs typeface="Times New Roman" panose="02020603050405020304" pitchFamily="18" charset="0"/>
              </a:rPr>
              <a:t>t </a:t>
            </a:r>
            <a:r>
              <a:rPr lang="en-US" sz="2800" dirty="0">
                <a:ea typeface="Times New Roman" panose="02020603050405020304" pitchFamily="18" charset="0"/>
                <a:cs typeface="Times New Roman" panose="02020603050405020304" pitchFamily="18" charset="0"/>
              </a:rPr>
              <a:t>in part that t</a:t>
            </a:r>
            <a:r>
              <a:rPr lang="en-US" sz="2800" dirty="0">
                <a:effectLst/>
                <a:ea typeface="Times New Roman" panose="02020603050405020304" pitchFamily="18" charset="0"/>
                <a:cs typeface="Times New Roman" panose="02020603050405020304" pitchFamily="18" charset="0"/>
              </a:rPr>
              <a:t>he manufacturer would not be liable </a:t>
            </a:r>
            <a:r>
              <a:rPr lang="en-US" sz="2800" dirty="0">
                <a:ea typeface="Times New Roman" panose="02020603050405020304" pitchFamily="18" charset="0"/>
                <a:cs typeface="Times New Roman" panose="02020603050405020304" pitchFamily="18" charset="0"/>
              </a:rPr>
              <a:t>personal, the type of </a:t>
            </a:r>
            <a:r>
              <a:rPr lang="en-US" sz="2800" dirty="0">
                <a:effectLst/>
                <a:ea typeface="Times New Roman" panose="02020603050405020304" pitchFamily="18" charset="0"/>
                <a:cs typeface="Times New Roman" panose="02020603050405020304" pitchFamily="18" charset="0"/>
              </a:rPr>
              <a:t>injury sustained by Mrs. Henningsen.  </a:t>
            </a:r>
          </a:p>
          <a:p>
            <a:pPr marL="0" marR="0">
              <a:spcBef>
                <a:spcPts val="0"/>
              </a:spcBef>
              <a:spcAft>
                <a:spcPts val="0"/>
              </a:spcAft>
              <a:buFont typeface="Wingdings" panose="05000000000000000000" pitchFamily="2" charset="2"/>
              <a:buChar char="q"/>
            </a:pPr>
            <a:r>
              <a:rPr lang="en-US" sz="2800" dirty="0">
                <a:effectLst/>
                <a:ea typeface="Times New Roman" panose="02020603050405020304" pitchFamily="18" charset="0"/>
                <a:cs typeface="Times New Roman" panose="02020603050405020304" pitchFamily="18" charset="0"/>
              </a:rPr>
              <a:t>There is no general rule that says you cannot disclaim warranties. You can. </a:t>
            </a:r>
            <a:r>
              <a:rPr lang="en-US" sz="2800" b="1" dirty="0">
                <a:effectLst/>
                <a:ea typeface="Times New Roman" panose="02020603050405020304" pitchFamily="18" charset="0"/>
                <a:cs typeface="Times New Roman" panose="02020603050405020304" pitchFamily="18" charset="0"/>
              </a:rPr>
              <a:t>But there limitations. </a:t>
            </a:r>
          </a:p>
          <a:p>
            <a:pPr marL="0" marR="0">
              <a:spcBef>
                <a:spcPts val="0"/>
              </a:spcBef>
              <a:spcAft>
                <a:spcPts val="0"/>
              </a:spcAft>
              <a:buFont typeface="Wingdings" panose="05000000000000000000" pitchFamily="2" charset="2"/>
              <a:buChar char="q"/>
            </a:pPr>
            <a:r>
              <a:rPr lang="en-US" sz="2800" b="1" dirty="0">
                <a:ea typeface="Times New Roman" panose="02020603050405020304" pitchFamily="18" charset="0"/>
                <a:cs typeface="Times New Roman" panose="02020603050405020304" pitchFamily="18" charset="0"/>
              </a:rPr>
              <a:t>Unconscionability doctrine is one of them. </a:t>
            </a:r>
            <a:endParaRPr lang="en-US" sz="2800" b="1" dirty="0">
              <a:effectLst/>
              <a:ea typeface="Times New Roman" panose="02020603050405020304" pitchFamily="18" charset="0"/>
              <a:cs typeface="Times New Roman" panose="02020603050405020304" pitchFamily="18" charset="0"/>
            </a:endParaRPr>
          </a:p>
          <a:p>
            <a:pPr>
              <a:buFont typeface="Wingdings" panose="05000000000000000000" pitchFamily="2" charset="2"/>
              <a:buChar char="q"/>
            </a:pPr>
            <a:endParaRPr lang="en-US" sz="3200" dirty="0"/>
          </a:p>
        </p:txBody>
      </p:sp>
    </p:spTree>
    <p:extLst>
      <p:ext uri="{BB962C8B-B14F-4D97-AF65-F5344CB8AC3E}">
        <p14:creationId xmlns:p14="http://schemas.microsoft.com/office/powerpoint/2010/main" val="10861758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15E22D-E115-4862-AA9D-0C8B4E8FE0DF}"/>
              </a:ext>
            </a:extLst>
          </p:cNvPr>
          <p:cNvSpPr>
            <a:spLocks noGrp="1"/>
          </p:cNvSpPr>
          <p:nvPr>
            <p:ph type="title"/>
          </p:nvPr>
        </p:nvSpPr>
        <p:spPr/>
        <p:txBody>
          <a:bodyPr/>
          <a:lstStyle/>
          <a:p>
            <a:r>
              <a:rPr lang="en-US" dirty="0"/>
              <a:t>The Clause in </a:t>
            </a:r>
            <a:r>
              <a:rPr lang="en-US" i="1" dirty="0"/>
              <a:t>Henningsen</a:t>
            </a:r>
          </a:p>
        </p:txBody>
      </p:sp>
      <p:sp>
        <p:nvSpPr>
          <p:cNvPr id="3" name="Content Placeholder 2">
            <a:extLst>
              <a:ext uri="{FF2B5EF4-FFF2-40B4-BE49-F238E27FC236}">
                <a16:creationId xmlns:a16="http://schemas.microsoft.com/office/drawing/2014/main" id="{F33D60B3-BF77-456A-B660-E0BD550E5CAD}"/>
              </a:ext>
            </a:extLst>
          </p:cNvPr>
          <p:cNvSpPr>
            <a:spLocks noGrp="1"/>
          </p:cNvSpPr>
          <p:nvPr>
            <p:ph idx="1"/>
          </p:nvPr>
        </p:nvSpPr>
        <p:spPr/>
        <p:txBody>
          <a:bodyPr/>
          <a:lstStyle/>
          <a:p>
            <a:pPr marL="0" marR="0">
              <a:spcBef>
                <a:spcPts val="0"/>
              </a:spcBef>
              <a:spcAft>
                <a:spcPts val="0"/>
              </a:spcAft>
            </a:pPr>
            <a:r>
              <a:rPr lang="en-US" sz="1800" dirty="0">
                <a:solidFill>
                  <a:srgbClr val="000000"/>
                </a:solidFill>
                <a:effectLst/>
                <a:latin typeface="Verdana" panose="020B0604030504040204" pitchFamily="34" charset="0"/>
                <a:ea typeface="Calibri" panose="020F0502020204030204" pitchFamily="34" charset="0"/>
                <a:cs typeface="Times New Roman" panose="02020603050405020304" pitchFamily="18" charset="0"/>
              </a:rPr>
              <a:t>7. It is expressly agreed that there are no warranties, express or implied, made by either the dealer or the manufacturer on the motor vehicle, chassis, or parts furnished hereunder except as follows: </a:t>
            </a:r>
          </a:p>
          <a:p>
            <a:pPr marL="0" marR="0">
              <a:spcBef>
                <a:spcPts val="0"/>
              </a:spcBef>
              <a:spcAft>
                <a:spcPts val="0"/>
              </a:spcAft>
            </a:pPr>
            <a:r>
              <a:rPr lang="en-US" sz="1800" dirty="0">
                <a:solidFill>
                  <a:srgbClr val="000000"/>
                </a:solidFill>
                <a:effectLst/>
                <a:latin typeface="Verdana" panose="020B0604030504040204" pitchFamily="34" charset="0"/>
                <a:ea typeface="Calibri" panose="020F0502020204030204" pitchFamily="34" charset="0"/>
                <a:cs typeface="Times New Roman" panose="02020603050405020304" pitchFamily="18" charset="0"/>
              </a:rPr>
              <a:t>The manufacturer warrants each new motor vehicle (including original equipment placed thereon by the manufacturer except tires), chassis or parts manufactured by it to be free from defects in material or workmanship under normal use and service. Its obligation under this warranty being limited to making good at its factory any part or parts thereof which shall, within ninety (90) days after delivery of such vehicle to the original purchaser or before such vehicle has been driven 4,000 miles, whichever event shall first occur, be returned to it with transportation charges prepaid and which its examination shall disclose to its satisfaction to have been thus defective; this warranty being expressly in lieu of all other warranties expressed or implied, and all other obligations or liabilities on its part, and it neither assumes nor authorizes any other person to assume for it any other liability in connection with the sale of its vehicles.</a:t>
            </a:r>
          </a:p>
          <a:p>
            <a:endParaRPr lang="en-US" dirty="0"/>
          </a:p>
        </p:txBody>
      </p:sp>
    </p:spTree>
    <p:extLst>
      <p:ext uri="{BB962C8B-B14F-4D97-AF65-F5344CB8AC3E}">
        <p14:creationId xmlns:p14="http://schemas.microsoft.com/office/powerpoint/2010/main" val="16669151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 The Doctrine</a:t>
            </a:r>
          </a:p>
        </p:txBody>
      </p:sp>
      <p:sp>
        <p:nvSpPr>
          <p:cNvPr id="3" name="Content Placeholder 2"/>
          <p:cNvSpPr>
            <a:spLocks noGrp="1"/>
          </p:cNvSpPr>
          <p:nvPr>
            <p:ph idx="1"/>
          </p:nvPr>
        </p:nvSpPr>
        <p:spPr/>
        <p:txBody>
          <a:bodyPr/>
          <a:lstStyle/>
          <a:p>
            <a:r>
              <a:rPr lang="en-US" sz="3200" dirty="0"/>
              <a:t>A term (or an entire contract) is unenforceable if </a:t>
            </a:r>
          </a:p>
          <a:p>
            <a:pPr lvl="1"/>
            <a:r>
              <a:rPr lang="en-US" sz="2800" dirty="0"/>
              <a:t>there was a lack of meaningful choice in the formation of the contract, and </a:t>
            </a:r>
          </a:p>
          <a:p>
            <a:pPr lvl="1"/>
            <a:r>
              <a:rPr lang="en-US" sz="2800" dirty="0"/>
              <a:t>the term (or contact) is substantively unfair.</a:t>
            </a:r>
          </a:p>
        </p:txBody>
      </p:sp>
    </p:spTree>
    <p:extLst>
      <p:ext uri="{BB962C8B-B14F-4D97-AF65-F5344CB8AC3E}">
        <p14:creationId xmlns:p14="http://schemas.microsoft.com/office/powerpoint/2010/main" val="13664894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941A7B-27DD-44B2-B028-BA8AA0243C19}"/>
              </a:ext>
            </a:extLst>
          </p:cNvPr>
          <p:cNvSpPr>
            <a:spLocks noGrp="1"/>
          </p:cNvSpPr>
          <p:nvPr>
            <p:ph type="title"/>
          </p:nvPr>
        </p:nvSpPr>
        <p:spPr/>
        <p:txBody>
          <a:bodyPr/>
          <a:lstStyle/>
          <a:p>
            <a:r>
              <a:rPr lang="en-US" dirty="0"/>
              <a:t>Unconscionability in </a:t>
            </a:r>
            <a:r>
              <a:rPr lang="en-US" i="1" dirty="0"/>
              <a:t>Henningsen</a:t>
            </a:r>
          </a:p>
        </p:txBody>
      </p:sp>
      <p:sp>
        <p:nvSpPr>
          <p:cNvPr id="3" name="Content Placeholder 2">
            <a:extLst>
              <a:ext uri="{FF2B5EF4-FFF2-40B4-BE49-F238E27FC236}">
                <a16:creationId xmlns:a16="http://schemas.microsoft.com/office/drawing/2014/main" id="{F4D06D76-01F8-476D-B897-1F4EF6FE33F0}"/>
              </a:ext>
            </a:extLst>
          </p:cNvPr>
          <p:cNvSpPr>
            <a:spLocks noGrp="1"/>
          </p:cNvSpPr>
          <p:nvPr>
            <p:ph idx="1"/>
          </p:nvPr>
        </p:nvSpPr>
        <p:spPr/>
        <p:txBody>
          <a:bodyPr/>
          <a:lstStyle/>
          <a:p>
            <a:pPr marL="0" marR="0">
              <a:spcBef>
                <a:spcPts val="0"/>
              </a:spcBef>
              <a:spcAft>
                <a:spcPts val="0"/>
              </a:spcAft>
              <a:buFont typeface="Wingdings" panose="05000000000000000000" pitchFamily="2" charset="2"/>
              <a:buChar char="q"/>
            </a:pPr>
            <a:r>
              <a:rPr lang="en-US" sz="2800" dirty="0"/>
              <a:t>Was there was a lack of meaningful choice in the formation of the contract? The court notes:</a:t>
            </a:r>
          </a:p>
          <a:p>
            <a:pPr marL="679450" lvl="2">
              <a:spcBef>
                <a:spcPts val="0"/>
              </a:spcBef>
              <a:spcAft>
                <a:spcPts val="0"/>
              </a:spcAft>
            </a:pPr>
            <a:r>
              <a:rPr lang="en-US" sz="2400" dirty="0"/>
              <a:t>A standard form, no negotiation contract with “gross inequality in bargaining power.”</a:t>
            </a:r>
          </a:p>
          <a:p>
            <a:pPr marL="679450" lvl="2">
              <a:spcBef>
                <a:spcPts val="0"/>
              </a:spcBef>
              <a:spcAft>
                <a:spcPts val="0"/>
              </a:spcAft>
            </a:pPr>
            <a:r>
              <a:rPr lang="en-US" sz="2400" dirty="0">
                <a:effectLst/>
                <a:ea typeface="Times New Roman" panose="02020603050405020304" pitchFamily="18" charset="0"/>
                <a:cs typeface="Times New Roman" panose="02020603050405020304" pitchFamily="18" charset="0"/>
              </a:rPr>
              <a:t>The Henningsen’s did not read the clause</a:t>
            </a:r>
            <a:r>
              <a:rPr lang="en-US" sz="2400" dirty="0">
                <a:ea typeface="Times New Roman" panose="02020603050405020304" pitchFamily="18" charset="0"/>
                <a:cs typeface="Times New Roman" panose="02020603050405020304" pitchFamily="18" charset="0"/>
              </a:rPr>
              <a:t>. No one drew their attention to it or referred to it. It was printed in small print on the back of the contract.</a:t>
            </a:r>
          </a:p>
          <a:p>
            <a:pPr marL="679450" lvl="2">
              <a:spcBef>
                <a:spcPts val="0"/>
              </a:spcBef>
              <a:spcAft>
                <a:spcPts val="0"/>
              </a:spcAft>
            </a:pPr>
            <a:r>
              <a:rPr lang="en-US" sz="2400" b="1" dirty="0">
                <a:effectLst/>
                <a:ea typeface="Times New Roman" panose="02020603050405020304" pitchFamily="18" charset="0"/>
                <a:cs typeface="Times New Roman" panose="02020603050405020304" pitchFamily="18" charset="0"/>
              </a:rPr>
              <a:t>All new car dealers used the same contract, so they could not go elsewhere to get better terms. </a:t>
            </a:r>
          </a:p>
          <a:p>
            <a:pPr marL="0" indent="0">
              <a:buNone/>
            </a:pPr>
            <a:endParaRPr lang="en-US" dirty="0"/>
          </a:p>
        </p:txBody>
      </p:sp>
    </p:spTree>
    <p:extLst>
      <p:ext uri="{BB962C8B-B14F-4D97-AF65-F5344CB8AC3E}">
        <p14:creationId xmlns:p14="http://schemas.microsoft.com/office/powerpoint/2010/main" val="1243664339"/>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3712</TotalTime>
  <Words>1526</Words>
  <Application>Microsoft Office PowerPoint</Application>
  <PresentationFormat>On-screen Show (4:3)</PresentationFormat>
  <Paragraphs>111</Paragraphs>
  <Slides>20</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Garamond</vt:lpstr>
      <vt:lpstr>Verdana</vt:lpstr>
      <vt:lpstr>Wingdings</vt:lpstr>
      <vt:lpstr>Edge</vt:lpstr>
      <vt:lpstr>Unconscionability</vt:lpstr>
      <vt:lpstr>PowerPoint Presentation</vt:lpstr>
      <vt:lpstr>Compare Reasonable Expectations</vt:lpstr>
      <vt:lpstr>The Doctrine</vt:lpstr>
      <vt:lpstr>Henningsen v. Bloomfield Motors (1960)</vt:lpstr>
      <vt:lpstr>The Disclaimer of Liability</vt:lpstr>
      <vt:lpstr>The Clause in Henningsen</vt:lpstr>
      <vt:lpstr>Review The Doctrine</vt:lpstr>
      <vt:lpstr>Unconscionability in Henningsen</vt:lpstr>
      <vt:lpstr>Lack of Meaningful Choice in Henningsen</vt:lpstr>
      <vt:lpstr>Unfairness</vt:lpstr>
      <vt:lpstr>Bragg v. Linden Research (2007)</vt:lpstr>
      <vt:lpstr>The Arbitration Clause</vt:lpstr>
      <vt:lpstr>Procedural Unconscionability</vt:lpstr>
      <vt:lpstr>Unconscionable Arbitration Clauses</vt:lpstr>
      <vt:lpstr>Lack of Mutuality in Bragg</vt:lpstr>
      <vt:lpstr>Factors The Court Notes</vt:lpstr>
      <vt:lpstr>In Regard to the Third Point</vt:lpstr>
      <vt:lpstr>Costs of Arbitration </vt:lpstr>
      <vt:lpstr>Venue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Richard</dc:creator>
  <cp:lastModifiedBy>Richard Warner</cp:lastModifiedBy>
  <cp:revision>553</cp:revision>
  <dcterms:created xsi:type="dcterms:W3CDTF">2008-02-02T15:47:04Z</dcterms:created>
  <dcterms:modified xsi:type="dcterms:W3CDTF">2023-12-03T14:56:19Z</dcterms:modified>
</cp:coreProperties>
</file>