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6"/>
  </p:notesMasterIdLst>
  <p:sldIdLst>
    <p:sldId id="256" r:id="rId2"/>
    <p:sldId id="284" r:id="rId3"/>
    <p:sldId id="286" r:id="rId4"/>
    <p:sldId id="257" r:id="rId5"/>
    <p:sldId id="273" r:id="rId6"/>
    <p:sldId id="258" r:id="rId7"/>
    <p:sldId id="274" r:id="rId8"/>
    <p:sldId id="260" r:id="rId9"/>
    <p:sldId id="330" r:id="rId10"/>
    <p:sldId id="343" r:id="rId11"/>
    <p:sldId id="276" r:id="rId12"/>
    <p:sldId id="337" r:id="rId13"/>
    <p:sldId id="339" r:id="rId14"/>
    <p:sldId id="335" r:id="rId15"/>
    <p:sldId id="340" r:id="rId16"/>
    <p:sldId id="341" r:id="rId17"/>
    <p:sldId id="342" r:id="rId18"/>
    <p:sldId id="264" r:id="rId19"/>
    <p:sldId id="265" r:id="rId20"/>
    <p:sldId id="268" r:id="rId21"/>
    <p:sldId id="278" r:id="rId22"/>
    <p:sldId id="270" r:id="rId23"/>
    <p:sldId id="322" r:id="rId24"/>
    <p:sldId id="329"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4671" autoAdjust="0"/>
  </p:normalViewPr>
  <p:slideViewPr>
    <p:cSldViewPr>
      <p:cViewPr varScale="1">
        <p:scale>
          <a:sx n="55" d="100"/>
          <a:sy n="55" d="100"/>
        </p:scale>
        <p:origin x="1608" y="40"/>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1398"/>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751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a:extLst>
        </p:spPr>
      </p:sp>
      <p:sp>
        <p:nvSpPr>
          <p:cNvPr id="1751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751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0E10C65F-2F2C-4C93-B59E-1FBC5C921AC7}" type="slidenum">
              <a:rPr lang="en-US" altLang="en-US"/>
              <a:pPr>
                <a:defRPr/>
              </a:pPr>
              <a:t>‹#›</a:t>
            </a:fld>
            <a:endParaRPr lang="en-US" altLang="en-US" dirty="0"/>
          </a:p>
        </p:txBody>
      </p:sp>
    </p:spTree>
    <p:extLst>
      <p:ext uri="{BB962C8B-B14F-4D97-AF65-F5344CB8AC3E}">
        <p14:creationId xmlns:p14="http://schemas.microsoft.com/office/powerpoint/2010/main" val="12626694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54285451-EC9A-4510-8FE4-724FB7D9FAB3}" type="slidenum">
              <a:rPr lang="en-US" altLang="en-US" sz="1200" smtClean="0"/>
              <a:pPr eaLnBrk="1" hangingPunct="1">
                <a:defRPr/>
              </a:pPr>
              <a:t>1</a:t>
            </a:fld>
            <a:endParaRPr lang="en-US" altLang="en-US" sz="1200"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dirty="0">
              <a:ea typeface="ＭＳ Ｐゴシック" charset="0"/>
              <a:cs typeface="ＭＳ Ｐゴシック" charset="0"/>
            </a:endParaRPr>
          </a:p>
        </p:txBody>
      </p:sp>
      <p:sp>
        <p:nvSpPr>
          <p:cNvPr id="169986"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76E9B0BF-7FEC-4433-949F-03FDBB5D078A}" type="slidenum">
              <a:rPr lang="en-US" altLang="en-US"/>
              <a:pPr>
                <a:defRPr/>
              </a:pPr>
              <a:t>‹#›</a:t>
            </a:fld>
            <a:endParaRPr lang="en-US" altLang="en-US" dirty="0"/>
          </a:p>
        </p:txBody>
      </p:sp>
    </p:spTree>
    <p:extLst>
      <p:ext uri="{BB962C8B-B14F-4D97-AF65-F5344CB8AC3E}">
        <p14:creationId xmlns:p14="http://schemas.microsoft.com/office/powerpoint/2010/main" val="2237017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ACB0D6B-55B2-4DAD-9EBC-A42824561768}" type="slidenum">
              <a:rPr lang="en-US" altLang="en-US"/>
              <a:pPr>
                <a:defRPr/>
              </a:pPr>
              <a:t>‹#›</a:t>
            </a:fld>
            <a:endParaRPr lang="en-US" altLang="en-US" dirty="0"/>
          </a:p>
        </p:txBody>
      </p:sp>
    </p:spTree>
    <p:extLst>
      <p:ext uri="{BB962C8B-B14F-4D97-AF65-F5344CB8AC3E}">
        <p14:creationId xmlns:p14="http://schemas.microsoft.com/office/powerpoint/2010/main" val="4063730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D3D7200-F57D-45D5-A496-5A157A08B5CD}" type="slidenum">
              <a:rPr lang="en-US" altLang="en-US"/>
              <a:pPr>
                <a:defRPr/>
              </a:pPr>
              <a:t>‹#›</a:t>
            </a:fld>
            <a:endParaRPr lang="en-US" altLang="en-US" dirty="0"/>
          </a:p>
        </p:txBody>
      </p:sp>
    </p:spTree>
    <p:extLst>
      <p:ext uri="{BB962C8B-B14F-4D97-AF65-F5344CB8AC3E}">
        <p14:creationId xmlns:p14="http://schemas.microsoft.com/office/powerpoint/2010/main" val="3906366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4DF8B23-D389-4721-8E23-68FE8253E51B}" type="slidenum">
              <a:rPr lang="en-US" altLang="en-US"/>
              <a:pPr>
                <a:defRPr/>
              </a:pPr>
              <a:t>‹#›</a:t>
            </a:fld>
            <a:endParaRPr lang="en-US" altLang="en-US" dirty="0"/>
          </a:p>
        </p:txBody>
      </p:sp>
    </p:spTree>
    <p:extLst>
      <p:ext uri="{BB962C8B-B14F-4D97-AF65-F5344CB8AC3E}">
        <p14:creationId xmlns:p14="http://schemas.microsoft.com/office/powerpoint/2010/main" val="3365823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A10DC61-301B-4B49-B97B-9DF02393894F}" type="slidenum">
              <a:rPr lang="en-US" altLang="en-US"/>
              <a:pPr>
                <a:defRPr/>
              </a:pPr>
              <a:t>‹#›</a:t>
            </a:fld>
            <a:endParaRPr lang="en-US" altLang="en-US" dirty="0"/>
          </a:p>
        </p:txBody>
      </p:sp>
    </p:spTree>
    <p:extLst>
      <p:ext uri="{BB962C8B-B14F-4D97-AF65-F5344CB8AC3E}">
        <p14:creationId xmlns:p14="http://schemas.microsoft.com/office/powerpoint/2010/main" val="2120196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F7BC1B0-F94B-41C5-BBDF-AED09C3FF7DE}" type="slidenum">
              <a:rPr lang="en-US" altLang="en-US"/>
              <a:pPr>
                <a:defRPr/>
              </a:pPr>
              <a:t>‹#›</a:t>
            </a:fld>
            <a:endParaRPr lang="en-US" altLang="en-US" dirty="0"/>
          </a:p>
        </p:txBody>
      </p:sp>
    </p:spTree>
    <p:extLst>
      <p:ext uri="{BB962C8B-B14F-4D97-AF65-F5344CB8AC3E}">
        <p14:creationId xmlns:p14="http://schemas.microsoft.com/office/powerpoint/2010/main" val="3346673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3B76BCA-BD2E-4AB0-8FDD-AC38FE5B82B7}" type="slidenum">
              <a:rPr lang="en-US" altLang="en-US"/>
              <a:pPr>
                <a:defRPr/>
              </a:pPr>
              <a:t>‹#›</a:t>
            </a:fld>
            <a:endParaRPr lang="en-US" altLang="en-US" dirty="0"/>
          </a:p>
        </p:txBody>
      </p:sp>
    </p:spTree>
    <p:extLst>
      <p:ext uri="{BB962C8B-B14F-4D97-AF65-F5344CB8AC3E}">
        <p14:creationId xmlns:p14="http://schemas.microsoft.com/office/powerpoint/2010/main" val="1966072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DB79B597-D407-4CDB-BEBD-BFEE1D151D22}" type="slidenum">
              <a:rPr lang="en-US" altLang="en-US"/>
              <a:pPr>
                <a:defRPr/>
              </a:pPr>
              <a:t>‹#›</a:t>
            </a:fld>
            <a:endParaRPr lang="en-US" altLang="en-US" dirty="0"/>
          </a:p>
        </p:txBody>
      </p:sp>
    </p:spTree>
    <p:extLst>
      <p:ext uri="{BB962C8B-B14F-4D97-AF65-F5344CB8AC3E}">
        <p14:creationId xmlns:p14="http://schemas.microsoft.com/office/powerpoint/2010/main" val="1067734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2E86FAF0-D831-40CB-B382-9599729CC7A7}" type="slidenum">
              <a:rPr lang="en-US" altLang="en-US"/>
              <a:pPr>
                <a:defRPr/>
              </a:pPr>
              <a:t>‹#›</a:t>
            </a:fld>
            <a:endParaRPr lang="en-US" altLang="en-US" dirty="0"/>
          </a:p>
        </p:txBody>
      </p:sp>
    </p:spTree>
    <p:extLst>
      <p:ext uri="{BB962C8B-B14F-4D97-AF65-F5344CB8AC3E}">
        <p14:creationId xmlns:p14="http://schemas.microsoft.com/office/powerpoint/2010/main" val="153322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5795ECF-E4E4-48DE-8784-C92823257832}" type="slidenum">
              <a:rPr lang="en-US" altLang="en-US"/>
              <a:pPr>
                <a:defRPr/>
              </a:pPr>
              <a:t>‹#›</a:t>
            </a:fld>
            <a:endParaRPr lang="en-US" altLang="en-US" dirty="0"/>
          </a:p>
        </p:txBody>
      </p:sp>
    </p:spTree>
    <p:extLst>
      <p:ext uri="{BB962C8B-B14F-4D97-AF65-F5344CB8AC3E}">
        <p14:creationId xmlns:p14="http://schemas.microsoft.com/office/powerpoint/2010/main" val="394549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FBB453B-DEE0-474A-92BC-7D8A86AB11F6}" type="slidenum">
              <a:rPr lang="en-US" altLang="en-US"/>
              <a:pPr>
                <a:defRPr/>
              </a:pPr>
              <a:t>‹#›</a:t>
            </a:fld>
            <a:endParaRPr lang="en-US" altLang="en-US" dirty="0"/>
          </a:p>
        </p:txBody>
      </p:sp>
    </p:spTree>
    <p:extLst>
      <p:ext uri="{BB962C8B-B14F-4D97-AF65-F5344CB8AC3E}">
        <p14:creationId xmlns:p14="http://schemas.microsoft.com/office/powerpoint/2010/main" val="2410909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64"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ea typeface="+mn-ea"/>
                <a:cs typeface="+mn-cs"/>
              </a:defRPr>
            </a:lvl1pPr>
          </a:lstStyle>
          <a:p>
            <a:pPr>
              <a:defRPr/>
            </a:pPr>
            <a:endParaRPr lang="en-US" altLang="en-US"/>
          </a:p>
        </p:txBody>
      </p:sp>
      <p:sp>
        <p:nvSpPr>
          <p:cNvPr id="16896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ea typeface="+mn-ea"/>
                <a:cs typeface="+mn-cs"/>
              </a:defRPr>
            </a:lvl1pPr>
          </a:lstStyle>
          <a:p>
            <a:pPr>
              <a:defRPr/>
            </a:pPr>
            <a:endParaRPr lang="en-US" altLang="en-US"/>
          </a:p>
        </p:txBody>
      </p:sp>
      <p:sp>
        <p:nvSpPr>
          <p:cNvPr id="168966"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a:defRPr/>
            </a:pPr>
            <a:fld id="{B2A90494-E7E9-4A13-B13E-B7F78F1FB0F6}" type="slidenum">
              <a:rPr lang="en-US" altLang="en-US"/>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276" r:id="rId1"/>
    <p:sldLayoutId id="2147484266" r:id="rId2"/>
    <p:sldLayoutId id="2147484267" r:id="rId3"/>
    <p:sldLayoutId id="2147484268" r:id="rId4"/>
    <p:sldLayoutId id="2147484269" r:id="rId5"/>
    <p:sldLayoutId id="2147484270" r:id="rId6"/>
    <p:sldLayoutId id="2147484271" r:id="rId7"/>
    <p:sldLayoutId id="2147484272" r:id="rId8"/>
    <p:sldLayoutId id="2147484273" r:id="rId9"/>
    <p:sldLayoutId id="2147484274" r:id="rId10"/>
    <p:sldLayoutId id="214748427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ＭＳ Ｐゴシック" charset="0"/>
        </a:defRPr>
      </a:lvl1pPr>
      <a:lvl2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cs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itchFamily="2" charset="2"/>
        <a:buChar char="n"/>
        <a:defRPr sz="3000">
          <a:solidFill>
            <a:schemeClr val="tx1"/>
          </a:solidFill>
          <a:latin typeface="+mn-lt"/>
          <a:ea typeface="ＭＳ Ｐゴシック" charset="0"/>
          <a:cs typeface="ＭＳ Ｐゴシック" charset="0"/>
        </a:defRPr>
      </a:lvl1pPr>
      <a:lvl2pPr marL="669925" indent="-325438" algn="l" rtl="0" eaLnBrk="0" fontAlgn="base" hangingPunct="0">
        <a:spcBef>
          <a:spcPct val="20000"/>
        </a:spcBef>
        <a:spcAft>
          <a:spcPct val="0"/>
        </a:spcAft>
        <a:buClr>
          <a:schemeClr val="tx1"/>
        </a:buClr>
        <a:buSzPct val="40000"/>
        <a:buFont typeface="Wingdings"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24000"/>
            <a:ext cx="8229600" cy="1752600"/>
          </a:xfrm>
        </p:spPr>
        <p:txBody>
          <a:bodyPr/>
          <a:lstStyle/>
          <a:p>
            <a:pPr eaLnBrk="1" hangingPunct="1">
              <a:defRPr/>
            </a:pPr>
            <a:r>
              <a:rPr lang="en-US" sz="4800" dirty="0">
                <a:cs typeface="+mj-cs"/>
              </a:rPr>
              <a:t>Big Data and Competition Law</a:t>
            </a:r>
          </a:p>
        </p:txBody>
      </p:sp>
      <p:sp>
        <p:nvSpPr>
          <p:cNvPr id="3075" name="Rectangle 3"/>
          <p:cNvSpPr>
            <a:spLocks noGrp="1" noChangeArrowheads="1"/>
          </p:cNvSpPr>
          <p:nvPr>
            <p:ph type="subTitle" idx="1"/>
          </p:nvPr>
        </p:nvSpPr>
        <p:spPr/>
        <p:txBody>
          <a:bodyPr/>
          <a:lstStyle/>
          <a:p>
            <a:pPr eaLnBrk="1" hangingPunct="1">
              <a:defRPr/>
            </a:pPr>
            <a:r>
              <a:rPr lang="en-US" sz="1800" dirty="0">
                <a:ea typeface="ＭＳ Ｐゴシック" pitchFamily="34" charset="-128"/>
              </a:rPr>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Metadata Example</a:t>
            </a:r>
          </a:p>
        </p:txBody>
      </p:sp>
      <p:sp>
        <p:nvSpPr>
          <p:cNvPr id="3" name="Content Placeholder 2"/>
          <p:cNvSpPr>
            <a:spLocks noGrp="1"/>
          </p:cNvSpPr>
          <p:nvPr>
            <p:ph idx="1"/>
          </p:nvPr>
        </p:nvSpPr>
        <p:spPr/>
        <p:txBody>
          <a:bodyPr/>
          <a:lstStyle/>
          <a:p>
            <a:pPr>
              <a:defRPr/>
            </a:pPr>
            <a:r>
              <a:rPr lang="en-US" sz="2800" dirty="0"/>
              <a:t>[2015/03/09 18:34:44] abortionfacts.com</a:t>
            </a:r>
          </a:p>
          <a:p>
            <a:pPr>
              <a:defRPr/>
            </a:pPr>
            <a:r>
              <a:rPr lang="en-US" sz="2800" dirty="0"/>
              <a:t>[2015/03/09 18:35:23] plannedparenthood.org</a:t>
            </a:r>
          </a:p>
          <a:p>
            <a:pPr>
              <a:defRPr/>
            </a:pPr>
            <a:r>
              <a:rPr lang="en-US" sz="2800" dirty="0"/>
              <a:t>[2015/03/09 18:42:29] dcabortionfund.org</a:t>
            </a:r>
          </a:p>
          <a:p>
            <a:pPr>
              <a:defRPr/>
            </a:pPr>
            <a:r>
              <a:rPr lang="en-US" sz="2800" dirty="0"/>
              <a:t>[2015/03/09 19:02:12] maps.google.com</a:t>
            </a:r>
          </a:p>
          <a:p>
            <a:pPr>
              <a:defRPr/>
            </a:pPr>
            <a:endParaRPr lang="en-US" dirty="0"/>
          </a:p>
        </p:txBody>
      </p:sp>
    </p:spTree>
    <p:extLst>
      <p:ext uri="{BB962C8B-B14F-4D97-AF65-F5344CB8AC3E}">
        <p14:creationId xmlns:p14="http://schemas.microsoft.com/office/powerpoint/2010/main" val="1852210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865187"/>
          </a:xfrm>
        </p:spPr>
        <p:txBody>
          <a:bodyPr/>
          <a:lstStyle/>
          <a:p>
            <a:r>
              <a:rPr lang="en-US" dirty="0"/>
              <a:t>Harm Competition?</a:t>
            </a:r>
          </a:p>
        </p:txBody>
      </p:sp>
      <p:sp>
        <p:nvSpPr>
          <p:cNvPr id="4" name="TextBox 3"/>
          <p:cNvSpPr txBox="1"/>
          <p:nvPr/>
        </p:nvSpPr>
        <p:spPr>
          <a:xfrm>
            <a:off x="3429000" y="2881384"/>
            <a:ext cx="1981200" cy="1477328"/>
          </a:xfrm>
          <a:prstGeom prst="rect">
            <a:avLst/>
          </a:prstGeom>
          <a:noFill/>
          <a:ln w="28575">
            <a:solidFill>
              <a:srgbClr val="002060"/>
            </a:solidFill>
          </a:ln>
        </p:spPr>
        <p:txBody>
          <a:bodyPr wrap="square" rtlCol="0">
            <a:spAutoFit/>
          </a:bodyPr>
          <a:lstStyle/>
          <a:p>
            <a:endParaRPr lang="en-US" dirty="0"/>
          </a:p>
          <a:p>
            <a:pPr algn="ctr"/>
            <a:r>
              <a:rPr lang="en-US" dirty="0"/>
              <a:t>WhatsApp</a:t>
            </a:r>
          </a:p>
          <a:p>
            <a:pPr algn="ctr"/>
            <a:r>
              <a:rPr lang="en-US" dirty="0"/>
              <a:t>Facebook</a:t>
            </a:r>
          </a:p>
          <a:p>
            <a:endParaRPr lang="en-US" dirty="0"/>
          </a:p>
          <a:p>
            <a:endParaRPr lang="en-US" dirty="0"/>
          </a:p>
        </p:txBody>
      </p:sp>
      <p:sp>
        <p:nvSpPr>
          <p:cNvPr id="5" name="Oval 4"/>
          <p:cNvSpPr/>
          <p:nvPr/>
        </p:nvSpPr>
        <p:spPr bwMode="auto">
          <a:xfrm>
            <a:off x="6858000" y="2668369"/>
            <a:ext cx="1524000" cy="1852136"/>
          </a:xfrm>
          <a:prstGeom prst="ellipse">
            <a:avLst/>
          </a:prstGeom>
          <a:noFill/>
          <a:ln w="2857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6" name="TextBox 5"/>
          <p:cNvSpPr txBox="1"/>
          <p:nvPr/>
        </p:nvSpPr>
        <p:spPr>
          <a:xfrm>
            <a:off x="6934200" y="3403116"/>
            <a:ext cx="1371600" cy="369332"/>
          </a:xfrm>
          <a:prstGeom prst="rect">
            <a:avLst/>
          </a:prstGeom>
          <a:noFill/>
        </p:spPr>
        <p:txBody>
          <a:bodyPr wrap="square" rtlCol="0">
            <a:spAutoFit/>
          </a:bodyPr>
          <a:lstStyle/>
          <a:p>
            <a:r>
              <a:rPr lang="en-US" dirty="0"/>
              <a:t>Advertisers</a:t>
            </a:r>
          </a:p>
        </p:txBody>
      </p:sp>
      <p:sp>
        <p:nvSpPr>
          <p:cNvPr id="7" name="Oval 6"/>
          <p:cNvSpPr/>
          <p:nvPr/>
        </p:nvSpPr>
        <p:spPr bwMode="auto">
          <a:xfrm>
            <a:off x="559558" y="2668369"/>
            <a:ext cx="1524000" cy="1852136"/>
          </a:xfrm>
          <a:prstGeom prst="ellipse">
            <a:avLst/>
          </a:prstGeom>
          <a:noFill/>
          <a:ln w="2857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8" name="TextBox 7"/>
          <p:cNvSpPr txBox="1"/>
          <p:nvPr/>
        </p:nvSpPr>
        <p:spPr>
          <a:xfrm>
            <a:off x="838200" y="3338584"/>
            <a:ext cx="1371600" cy="369332"/>
          </a:xfrm>
          <a:prstGeom prst="rect">
            <a:avLst/>
          </a:prstGeom>
          <a:noFill/>
        </p:spPr>
        <p:txBody>
          <a:bodyPr wrap="square" rtlCol="0">
            <a:spAutoFit/>
          </a:bodyPr>
          <a:lstStyle/>
          <a:p>
            <a:r>
              <a:rPr lang="en-US" dirty="0"/>
              <a:t>Users</a:t>
            </a:r>
          </a:p>
        </p:txBody>
      </p:sp>
      <p:cxnSp>
        <p:nvCxnSpPr>
          <p:cNvPr id="10" name="Straight Arrow Connector 9"/>
          <p:cNvCxnSpPr/>
          <p:nvPr/>
        </p:nvCxnSpPr>
        <p:spPr bwMode="auto">
          <a:xfrm>
            <a:off x="2209800" y="3620048"/>
            <a:ext cx="990600" cy="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5" name="Straight Arrow Connector 14"/>
          <p:cNvCxnSpPr/>
          <p:nvPr/>
        </p:nvCxnSpPr>
        <p:spPr bwMode="auto">
          <a:xfrm flipH="1">
            <a:off x="5638800" y="3594437"/>
            <a:ext cx="990600" cy="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7" name="Curved Connector 16"/>
          <p:cNvCxnSpPr/>
          <p:nvPr/>
        </p:nvCxnSpPr>
        <p:spPr bwMode="auto">
          <a:xfrm rot="5400000" flipH="1" flipV="1">
            <a:off x="2134442" y="3975458"/>
            <a:ext cx="747236" cy="394080"/>
          </a:xfrm>
          <a:prstGeom prst="curvedConnector3">
            <a:avLst/>
          </a:prstGeom>
          <a:solidFill>
            <a:schemeClr val="accent1"/>
          </a:solidFill>
          <a:ln w="9525" cap="flat" cmpd="sng" algn="ctr">
            <a:solidFill>
              <a:schemeClr val="tx1"/>
            </a:solidFill>
            <a:prstDash val="solid"/>
            <a:miter lim="800000"/>
            <a:headEnd type="none" w="med" len="med"/>
            <a:tailEnd type="arrow"/>
          </a:ln>
          <a:effectLst/>
        </p:spPr>
      </p:cxnSp>
      <p:sp>
        <p:nvSpPr>
          <p:cNvPr id="19" name="TextBox 18"/>
          <p:cNvSpPr txBox="1"/>
          <p:nvPr/>
        </p:nvSpPr>
        <p:spPr>
          <a:xfrm>
            <a:off x="570931" y="4649296"/>
            <a:ext cx="3505200" cy="646331"/>
          </a:xfrm>
          <a:prstGeom prst="rect">
            <a:avLst/>
          </a:prstGeom>
          <a:noFill/>
        </p:spPr>
        <p:txBody>
          <a:bodyPr wrap="square" rtlCol="0">
            <a:spAutoFit/>
          </a:bodyPr>
          <a:lstStyle/>
          <a:p>
            <a:r>
              <a:rPr lang="en-US" dirty="0"/>
              <a:t>Access, goods, services in exchange for data</a:t>
            </a:r>
          </a:p>
        </p:txBody>
      </p:sp>
      <p:cxnSp>
        <p:nvCxnSpPr>
          <p:cNvPr id="20" name="Curved Connector 19"/>
          <p:cNvCxnSpPr/>
          <p:nvPr/>
        </p:nvCxnSpPr>
        <p:spPr bwMode="auto">
          <a:xfrm rot="16200000" flipV="1">
            <a:off x="6294468" y="3858016"/>
            <a:ext cx="557557" cy="443836"/>
          </a:xfrm>
          <a:prstGeom prst="curvedConnector3">
            <a:avLst/>
          </a:prstGeom>
          <a:solidFill>
            <a:schemeClr val="accent1"/>
          </a:solidFill>
          <a:ln w="9525" cap="flat" cmpd="sng" algn="ctr">
            <a:solidFill>
              <a:schemeClr val="tx1"/>
            </a:solidFill>
            <a:prstDash val="solid"/>
            <a:miter lim="800000"/>
            <a:headEnd type="none" w="med" len="med"/>
            <a:tailEnd type="arrow"/>
          </a:ln>
          <a:effectLst/>
        </p:spPr>
      </p:cxnSp>
      <p:sp>
        <p:nvSpPr>
          <p:cNvPr id="22" name="TextBox 21"/>
          <p:cNvSpPr txBox="1"/>
          <p:nvPr/>
        </p:nvSpPr>
        <p:spPr>
          <a:xfrm>
            <a:off x="5410200" y="4546116"/>
            <a:ext cx="3505200" cy="646331"/>
          </a:xfrm>
          <a:prstGeom prst="rect">
            <a:avLst/>
          </a:prstGeom>
          <a:noFill/>
        </p:spPr>
        <p:txBody>
          <a:bodyPr wrap="square" rtlCol="0">
            <a:spAutoFit/>
          </a:bodyPr>
          <a:lstStyle/>
          <a:p>
            <a:r>
              <a:rPr lang="en-US" dirty="0"/>
              <a:t>Access to data/customers in exchange for money</a:t>
            </a:r>
          </a:p>
        </p:txBody>
      </p:sp>
      <p:grpSp>
        <p:nvGrpSpPr>
          <p:cNvPr id="25" name="Group 24"/>
          <p:cNvGrpSpPr/>
          <p:nvPr/>
        </p:nvGrpSpPr>
        <p:grpSpPr>
          <a:xfrm>
            <a:off x="189931" y="2072712"/>
            <a:ext cx="3886200" cy="4572000"/>
            <a:chOff x="189931" y="1782128"/>
            <a:chExt cx="3886200" cy="4572000"/>
          </a:xfrm>
        </p:grpSpPr>
        <p:sp>
          <p:nvSpPr>
            <p:cNvPr id="9" name="Oval 8"/>
            <p:cNvSpPr/>
            <p:nvPr/>
          </p:nvSpPr>
          <p:spPr bwMode="auto">
            <a:xfrm>
              <a:off x="189931" y="1782128"/>
              <a:ext cx="3886200" cy="4572000"/>
            </a:xfrm>
            <a:prstGeom prst="ellipse">
              <a:avLst/>
            </a:prstGeom>
            <a:noFill/>
            <a:ln w="9525"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1" name="TextBox 10"/>
            <p:cNvSpPr txBox="1"/>
            <p:nvPr/>
          </p:nvSpPr>
          <p:spPr>
            <a:xfrm>
              <a:off x="901700" y="5045403"/>
              <a:ext cx="2764349" cy="369332"/>
            </a:xfrm>
            <a:prstGeom prst="rect">
              <a:avLst/>
            </a:prstGeom>
            <a:noFill/>
          </p:spPr>
          <p:txBody>
            <a:bodyPr wrap="square" rtlCol="0">
              <a:spAutoFit/>
            </a:bodyPr>
            <a:lstStyle/>
            <a:p>
              <a:r>
                <a:rPr lang="en-US" b="1" dirty="0">
                  <a:solidFill>
                    <a:srgbClr val="FF0000"/>
                  </a:solidFill>
                </a:rPr>
                <a:t>Compete for data</a:t>
              </a:r>
            </a:p>
          </p:txBody>
        </p:sp>
      </p:grpSp>
      <p:grpSp>
        <p:nvGrpSpPr>
          <p:cNvPr id="13" name="Group 12"/>
          <p:cNvGrpSpPr/>
          <p:nvPr/>
        </p:nvGrpSpPr>
        <p:grpSpPr>
          <a:xfrm>
            <a:off x="4914900" y="2072712"/>
            <a:ext cx="3886200" cy="4572000"/>
            <a:chOff x="4914900" y="1782128"/>
            <a:chExt cx="3886200" cy="4572000"/>
          </a:xfrm>
        </p:grpSpPr>
        <p:sp>
          <p:nvSpPr>
            <p:cNvPr id="18" name="Oval 17"/>
            <p:cNvSpPr/>
            <p:nvPr/>
          </p:nvSpPr>
          <p:spPr bwMode="auto">
            <a:xfrm>
              <a:off x="4914900" y="1782128"/>
              <a:ext cx="3886200" cy="4572000"/>
            </a:xfrm>
            <a:prstGeom prst="ellipse">
              <a:avLst/>
            </a:prstGeom>
            <a:noFill/>
            <a:ln w="9525"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21" name="TextBox 20"/>
            <p:cNvSpPr txBox="1"/>
            <p:nvPr/>
          </p:nvSpPr>
          <p:spPr>
            <a:xfrm>
              <a:off x="5410200" y="5189709"/>
              <a:ext cx="3352801" cy="369332"/>
            </a:xfrm>
            <a:prstGeom prst="rect">
              <a:avLst/>
            </a:prstGeom>
            <a:noFill/>
          </p:spPr>
          <p:txBody>
            <a:bodyPr wrap="square" rtlCol="0">
              <a:spAutoFit/>
            </a:bodyPr>
            <a:lstStyle/>
            <a:p>
              <a:r>
                <a:rPr lang="en-US" b="1" dirty="0">
                  <a:solidFill>
                    <a:srgbClr val="FF0000"/>
                  </a:solidFill>
                </a:rPr>
                <a:t>Compete for advertisers</a:t>
              </a:r>
            </a:p>
          </p:txBody>
        </p:sp>
      </p:grpSp>
      <p:sp>
        <p:nvSpPr>
          <p:cNvPr id="3" name="TextBox 2"/>
          <p:cNvSpPr txBox="1"/>
          <p:nvPr/>
        </p:nvSpPr>
        <p:spPr>
          <a:xfrm>
            <a:off x="342899" y="990600"/>
            <a:ext cx="8458201" cy="954107"/>
          </a:xfrm>
          <a:prstGeom prst="rect">
            <a:avLst/>
          </a:prstGeom>
          <a:noFill/>
        </p:spPr>
        <p:txBody>
          <a:bodyPr wrap="square" rtlCol="0">
            <a:spAutoFit/>
          </a:bodyPr>
          <a:lstStyle/>
          <a:p>
            <a:r>
              <a:rPr lang="en-US" sz="2800" dirty="0"/>
              <a:t>Does Facebook’s use of WhatsApp’s data harm competition?</a:t>
            </a:r>
            <a:endParaRPr lang="en-US" dirty="0"/>
          </a:p>
        </p:txBody>
      </p:sp>
    </p:spTree>
    <p:extLst>
      <p:ext uri="{BB962C8B-B14F-4D97-AF65-F5344CB8AC3E}">
        <p14:creationId xmlns:p14="http://schemas.microsoft.com/office/powerpoint/2010/main" val="384976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Increase in Market Power</a:t>
            </a:r>
          </a:p>
        </p:txBody>
      </p:sp>
      <p:sp>
        <p:nvSpPr>
          <p:cNvPr id="3" name="Content Placeholder 2"/>
          <p:cNvSpPr>
            <a:spLocks noGrp="1"/>
          </p:cNvSpPr>
          <p:nvPr>
            <p:ph idx="1"/>
          </p:nvPr>
        </p:nvSpPr>
        <p:spPr/>
        <p:txBody>
          <a:bodyPr/>
          <a:lstStyle/>
          <a:p>
            <a:r>
              <a:rPr lang="en-US" dirty="0"/>
              <a:t>Access to WhatsApp metadata could make Facebook much more competitive in advertising markets</a:t>
            </a:r>
          </a:p>
          <a:p>
            <a:pPr lvl="1"/>
            <a:r>
              <a:rPr lang="en-US" dirty="0"/>
              <a:t>More data means better targeted advertising.</a:t>
            </a:r>
          </a:p>
          <a:p>
            <a:r>
              <a:rPr lang="en-US" dirty="0"/>
              <a:t>in a way that is very difficult for smaller businesses to replicate. </a:t>
            </a:r>
          </a:p>
          <a:p>
            <a:pPr lvl="1"/>
            <a:r>
              <a:rPr lang="en-US" dirty="0"/>
              <a:t>It can be too costly and difficult for a smaller business to acquire the data. </a:t>
            </a:r>
          </a:p>
          <a:p>
            <a:endParaRPr lang="en-US" dirty="0"/>
          </a:p>
          <a:p>
            <a:endParaRPr lang="en-US" dirty="0"/>
          </a:p>
        </p:txBody>
      </p:sp>
    </p:spTree>
    <p:extLst>
      <p:ext uri="{BB962C8B-B14F-4D97-AF65-F5344CB8AC3E}">
        <p14:creationId xmlns:p14="http://schemas.microsoft.com/office/powerpoint/2010/main" val="4252792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 to Entry: Bing and Google</a:t>
            </a:r>
          </a:p>
        </p:txBody>
      </p:sp>
      <p:sp>
        <p:nvSpPr>
          <p:cNvPr id="3" name="Content Placeholder 2"/>
          <p:cNvSpPr>
            <a:spLocks noGrp="1"/>
          </p:cNvSpPr>
          <p:nvPr>
            <p:ph idx="1"/>
          </p:nvPr>
        </p:nvSpPr>
        <p:spPr/>
        <p:txBody>
          <a:bodyPr/>
          <a:lstStyle/>
          <a:p>
            <a:r>
              <a:rPr lang="en-US" dirty="0"/>
              <a:t>2010: Microsoft invested $4.5+ billion in Bing. </a:t>
            </a:r>
          </a:p>
          <a:p>
            <a:r>
              <a:rPr lang="en-US" dirty="0"/>
              <a:t>May 2015 search shares:</a:t>
            </a:r>
          </a:p>
          <a:p>
            <a:pPr lvl="1"/>
            <a:r>
              <a:rPr lang="en-US" dirty="0"/>
              <a:t>Google 64.1 per cent </a:t>
            </a:r>
          </a:p>
          <a:p>
            <a:pPr lvl="1"/>
            <a:r>
              <a:rPr lang="en-US" dirty="0" err="1"/>
              <a:t>MicroSoft</a:t>
            </a:r>
            <a:r>
              <a:rPr lang="en-US" dirty="0"/>
              <a:t> 20.3 per cent</a:t>
            </a:r>
          </a:p>
          <a:p>
            <a:pPr lvl="1"/>
            <a:r>
              <a:rPr lang="en-US" dirty="0"/>
              <a:t>Yahoo! 12.7 per cent </a:t>
            </a:r>
          </a:p>
          <a:p>
            <a:pPr lvl="1"/>
            <a:r>
              <a:rPr lang="en-US" dirty="0"/>
              <a:t>Ask Network 1.8 per cent</a:t>
            </a:r>
          </a:p>
          <a:p>
            <a:pPr lvl="1"/>
            <a:r>
              <a:rPr lang="en-US" dirty="0"/>
              <a:t>AOL 1.2 per cent.</a:t>
            </a:r>
          </a:p>
        </p:txBody>
      </p:sp>
    </p:spTree>
    <p:extLst>
      <p:ext uri="{BB962C8B-B14F-4D97-AF65-F5344CB8AC3E}">
        <p14:creationId xmlns:p14="http://schemas.microsoft.com/office/powerpoint/2010/main" val="3864698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$0 Price Problem</a:t>
            </a:r>
          </a:p>
        </p:txBody>
      </p:sp>
      <p:sp>
        <p:nvSpPr>
          <p:cNvPr id="3" name="Content Placeholder 2"/>
          <p:cNvSpPr>
            <a:spLocks noGrp="1"/>
          </p:cNvSpPr>
          <p:nvPr>
            <p:ph idx="1"/>
          </p:nvPr>
        </p:nvSpPr>
        <p:spPr>
          <a:xfrm>
            <a:off x="457200" y="1295400"/>
            <a:ext cx="8229600" cy="4876800"/>
          </a:xfrm>
        </p:spPr>
        <p:txBody>
          <a:bodyPr/>
          <a:lstStyle/>
          <a:p>
            <a:r>
              <a:rPr lang="en-US" sz="2800" dirty="0"/>
              <a:t>Market power: the power to profit from raising the price of a product above its marginal cost. </a:t>
            </a:r>
          </a:p>
          <a:p>
            <a:pPr lvl="1"/>
            <a:r>
              <a:rPr lang="en-US" sz="2400" dirty="0"/>
              <a:t>Where marginal costs includes reasonable profit. </a:t>
            </a:r>
          </a:p>
          <a:p>
            <a:r>
              <a:rPr lang="en-US" sz="2800" dirty="0"/>
              <a:t>But what if the marginal cost of the information is zero? </a:t>
            </a:r>
          </a:p>
          <a:p>
            <a:pPr lvl="1"/>
            <a:r>
              <a:rPr lang="en-US" sz="2400" dirty="0"/>
              <a:t>Where the monetary price is $0, the business can increase the price by increasing the value  it takes or decreasing the value it provides. </a:t>
            </a:r>
          </a:p>
          <a:p>
            <a:r>
              <a:rPr lang="en-US" sz="2800" dirty="0"/>
              <a:t>Almost every information provider can do this, so they all have market power, and we don’t identify competitors that threaten competition.</a:t>
            </a:r>
          </a:p>
        </p:txBody>
      </p:sp>
    </p:spTree>
    <p:extLst>
      <p:ext uri="{BB962C8B-B14F-4D97-AF65-F5344CB8AC3E}">
        <p14:creationId xmlns:p14="http://schemas.microsoft.com/office/powerpoint/2010/main" val="845894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Consumer Choice</a:t>
            </a:r>
          </a:p>
        </p:txBody>
      </p:sp>
      <p:sp>
        <p:nvSpPr>
          <p:cNvPr id="3" name="Content Placeholder 2"/>
          <p:cNvSpPr>
            <a:spLocks noGrp="1"/>
          </p:cNvSpPr>
          <p:nvPr>
            <p:ph idx="1"/>
          </p:nvPr>
        </p:nvSpPr>
        <p:spPr/>
        <p:txBody>
          <a:bodyPr/>
          <a:lstStyle/>
          <a:p>
            <a:r>
              <a:rPr lang="en-US" dirty="0"/>
              <a:t>The commission did not worry about privacy issues because it assumed a competitive market for apps in which consumers could easily switch from one app to another. </a:t>
            </a:r>
          </a:p>
          <a:p>
            <a:r>
              <a:rPr lang="en-US" dirty="0"/>
              <a:t>But network effects can lock consumers in to a text messaging app. </a:t>
            </a:r>
          </a:p>
          <a:p>
            <a:r>
              <a:rPr lang="en-US" dirty="0"/>
              <a:t>So switching to another app after the merger may be quite costly. </a:t>
            </a:r>
          </a:p>
        </p:txBody>
      </p:sp>
    </p:spTree>
    <p:extLst>
      <p:ext uri="{BB962C8B-B14F-4D97-AF65-F5344CB8AC3E}">
        <p14:creationId xmlns:p14="http://schemas.microsoft.com/office/powerpoint/2010/main" val="2254729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Consumer Knowledge</a:t>
            </a:r>
          </a:p>
        </p:txBody>
      </p:sp>
      <p:sp>
        <p:nvSpPr>
          <p:cNvPr id="3" name="Content Placeholder 2"/>
          <p:cNvSpPr>
            <a:spLocks noGrp="1"/>
          </p:cNvSpPr>
          <p:nvPr>
            <p:ph idx="1"/>
          </p:nvPr>
        </p:nvSpPr>
        <p:spPr/>
        <p:txBody>
          <a:bodyPr/>
          <a:lstStyle/>
          <a:p>
            <a:r>
              <a:rPr lang="en-US" dirty="0"/>
              <a:t>The Commission assumed consumers would notice if Facebook reduced the privacy protections of WhatsApp. </a:t>
            </a:r>
          </a:p>
          <a:p>
            <a:pPr lvl="1"/>
            <a:r>
              <a:rPr lang="en-US" dirty="0"/>
              <a:t>Recall this can happen by advertising on WhatsApp, or</a:t>
            </a:r>
          </a:p>
          <a:p>
            <a:pPr lvl="1"/>
            <a:r>
              <a:rPr lang="en-US" dirty="0"/>
              <a:t>Collecting information for advertising on Facebook. </a:t>
            </a:r>
          </a:p>
          <a:p>
            <a:r>
              <a:rPr lang="en-US" dirty="0"/>
              <a:t>It seems unlikely that many consumers would notice. </a:t>
            </a:r>
          </a:p>
        </p:txBody>
      </p:sp>
    </p:spTree>
    <p:extLst>
      <p:ext uri="{BB962C8B-B14F-4D97-AF65-F5344CB8AC3E}">
        <p14:creationId xmlns:p14="http://schemas.microsoft.com/office/powerpoint/2010/main" val="2442716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Departures from the Ideal</a:t>
            </a:r>
          </a:p>
        </p:txBody>
      </p:sp>
      <p:sp>
        <p:nvSpPr>
          <p:cNvPr id="3" name="Content Placeholder 2"/>
          <p:cNvSpPr>
            <a:spLocks noGrp="1"/>
          </p:cNvSpPr>
          <p:nvPr>
            <p:ph idx="1"/>
          </p:nvPr>
        </p:nvSpPr>
        <p:spPr/>
        <p:txBody>
          <a:bodyPr/>
          <a:lstStyle/>
          <a:p>
            <a:r>
              <a:rPr lang="en-US" dirty="0"/>
              <a:t>Profit-motive driven businesses</a:t>
            </a:r>
          </a:p>
          <a:p>
            <a:r>
              <a:rPr lang="en-US" dirty="0">
                <a:solidFill>
                  <a:srgbClr val="FF0000"/>
                </a:solidFill>
              </a:rPr>
              <a:t>Lack of market power</a:t>
            </a:r>
          </a:p>
          <a:p>
            <a:r>
              <a:rPr lang="en-US" dirty="0"/>
              <a:t>Similar products</a:t>
            </a:r>
          </a:p>
          <a:p>
            <a:r>
              <a:rPr lang="en-US" dirty="0">
                <a:solidFill>
                  <a:srgbClr val="FF0000"/>
                </a:solidFill>
              </a:rPr>
              <a:t>Lack of barriers to entry</a:t>
            </a:r>
          </a:p>
          <a:p>
            <a:r>
              <a:rPr lang="en-US" dirty="0">
                <a:solidFill>
                  <a:srgbClr val="FF0000"/>
                </a:solidFill>
              </a:rPr>
              <a:t>Zero transaction costs</a:t>
            </a:r>
          </a:p>
          <a:p>
            <a:r>
              <a:rPr lang="en-US" dirty="0">
                <a:solidFill>
                  <a:srgbClr val="FF0000"/>
                </a:solidFill>
              </a:rPr>
              <a:t>Perfect knowledge</a:t>
            </a:r>
          </a:p>
        </p:txBody>
      </p:sp>
    </p:spTree>
    <p:extLst>
      <p:ext uri="{BB962C8B-B14F-4D97-AF65-F5344CB8AC3E}">
        <p14:creationId xmlns:p14="http://schemas.microsoft.com/office/powerpoint/2010/main" val="1432350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Harms On the Commission’s View</a:t>
            </a:r>
          </a:p>
        </p:txBody>
      </p:sp>
      <p:sp>
        <p:nvSpPr>
          <p:cNvPr id="3" name="Content Placeholder 2"/>
          <p:cNvSpPr>
            <a:spLocks noGrp="1"/>
          </p:cNvSpPr>
          <p:nvPr>
            <p:ph idx="1"/>
          </p:nvPr>
        </p:nvSpPr>
        <p:spPr/>
        <p:txBody>
          <a:bodyPr/>
          <a:lstStyle/>
          <a:p>
            <a:r>
              <a:rPr lang="en-US" dirty="0"/>
              <a:t>The Commission: two theories of how Facebook could gain more market power:</a:t>
            </a:r>
          </a:p>
          <a:p>
            <a:r>
              <a:rPr lang="en-US" dirty="0"/>
              <a:t>(1) Introduce advertising on WhatsApp, </a:t>
            </a:r>
          </a:p>
          <a:p>
            <a:r>
              <a:rPr lang="en-US" dirty="0"/>
              <a:t>(2) using WhatsApp data for Facebook advertising outside WhatsApp.</a:t>
            </a:r>
          </a:p>
          <a:p>
            <a:r>
              <a:rPr lang="en-US" dirty="0"/>
              <a:t>Facebook in fact never pursued (1), but very likely pursues (2). </a:t>
            </a:r>
          </a:p>
          <a:p>
            <a:endParaRPr lang="en-US" dirty="0"/>
          </a:p>
          <a:p>
            <a:endParaRPr lang="en-US" dirty="0"/>
          </a:p>
        </p:txBody>
      </p:sp>
    </p:spTree>
    <p:extLst>
      <p:ext uri="{BB962C8B-B14F-4D97-AF65-F5344CB8AC3E}">
        <p14:creationId xmlns:p14="http://schemas.microsoft.com/office/powerpoint/2010/main" val="840005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Commission’s Conclusion</a:t>
            </a:r>
          </a:p>
        </p:txBody>
      </p:sp>
      <p:sp>
        <p:nvSpPr>
          <p:cNvPr id="3" name="Content Placeholder 2"/>
          <p:cNvSpPr>
            <a:spLocks noGrp="1"/>
          </p:cNvSpPr>
          <p:nvPr>
            <p:ph idx="1"/>
          </p:nvPr>
        </p:nvSpPr>
        <p:spPr/>
        <p:txBody>
          <a:bodyPr/>
          <a:lstStyle/>
          <a:p>
            <a:r>
              <a:rPr lang="en-US" dirty="0"/>
              <a:t>The Commission: there “will continue to be a sufficient number of other actual and potential competitors who are equally well placed as Facebook to offer targeted advertising . . . there is no feature offered by Facebook Messenger or WhatsApp which is not offered also by other market players.”</a:t>
            </a:r>
          </a:p>
          <a:p>
            <a:r>
              <a:rPr lang="en-US" dirty="0"/>
              <a:t>So no significant reduction in competition. </a:t>
            </a:r>
          </a:p>
          <a:p>
            <a:endParaRPr lang="en-US" dirty="0"/>
          </a:p>
        </p:txBody>
      </p:sp>
    </p:spTree>
    <p:extLst>
      <p:ext uri="{BB962C8B-B14F-4D97-AF65-F5344CB8AC3E}">
        <p14:creationId xmlns:p14="http://schemas.microsoft.com/office/powerpoint/2010/main" val="1758155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Goals of Antitrust Law</a:t>
            </a:r>
          </a:p>
        </p:txBody>
      </p:sp>
      <p:sp>
        <p:nvSpPr>
          <p:cNvPr id="3" name="Content Placeholder 2"/>
          <p:cNvSpPr>
            <a:spLocks noGrp="1"/>
          </p:cNvSpPr>
          <p:nvPr>
            <p:ph idx="1"/>
          </p:nvPr>
        </p:nvSpPr>
        <p:spPr/>
        <p:txBody>
          <a:bodyPr/>
          <a:lstStyle/>
          <a:p>
            <a:r>
              <a:rPr lang="en-US" dirty="0"/>
              <a:t>It addresses three types of harm to competition. </a:t>
            </a:r>
          </a:p>
          <a:p>
            <a:r>
              <a:rPr lang="en-US" dirty="0"/>
              <a:t>(1) </a:t>
            </a:r>
            <a:r>
              <a:rPr lang="en-US" i="1" dirty="0"/>
              <a:t>Collusion</a:t>
            </a:r>
            <a:r>
              <a:rPr lang="en-US" dirty="0"/>
              <a:t>: markets, not agreements should determine pricing and production decisions. </a:t>
            </a:r>
          </a:p>
          <a:p>
            <a:pPr lvl="1"/>
            <a:r>
              <a:rPr lang="en-US" dirty="0"/>
              <a:t>Agreements to share information can cause market harms in ways similar to agreements on pricing and production.</a:t>
            </a:r>
          </a:p>
        </p:txBody>
      </p:sp>
    </p:spTree>
    <p:extLst>
      <p:ext uri="{BB962C8B-B14F-4D97-AF65-F5344CB8AC3E}">
        <p14:creationId xmlns:p14="http://schemas.microsoft.com/office/powerpoint/2010/main" val="2898653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Harm Consumers?</a:t>
            </a:r>
          </a:p>
        </p:txBody>
      </p:sp>
      <p:sp>
        <p:nvSpPr>
          <p:cNvPr id="3" name="Content Placeholder 2"/>
          <p:cNvSpPr>
            <a:spLocks noGrp="1"/>
          </p:cNvSpPr>
          <p:nvPr>
            <p:ph idx="1"/>
          </p:nvPr>
        </p:nvSpPr>
        <p:spPr/>
        <p:txBody>
          <a:bodyPr/>
          <a:lstStyle/>
          <a:p>
            <a:r>
              <a:rPr lang="en-US" dirty="0"/>
              <a:t>The Commission recognized privacy and security are important features.</a:t>
            </a:r>
          </a:p>
          <a:p>
            <a:r>
              <a:rPr lang="en-US" dirty="0"/>
              <a:t>But there were enough other players in the market offering features similar to WhatsApp, and Facebook’s share of the data collection on the web is not all that large. </a:t>
            </a:r>
          </a:p>
        </p:txBody>
      </p:sp>
    </p:spTree>
    <p:extLst>
      <p:ext uri="{BB962C8B-B14F-4D97-AF65-F5344CB8AC3E}">
        <p14:creationId xmlns:p14="http://schemas.microsoft.com/office/powerpoint/2010/main" val="3319112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the Commission Overlooks</a:t>
            </a:r>
          </a:p>
        </p:txBody>
      </p:sp>
      <p:sp>
        <p:nvSpPr>
          <p:cNvPr id="3" name="Content Placeholder 2"/>
          <p:cNvSpPr>
            <a:spLocks noGrp="1"/>
          </p:cNvSpPr>
          <p:nvPr>
            <p:ph idx="1"/>
          </p:nvPr>
        </p:nvSpPr>
        <p:spPr/>
        <p:txBody>
          <a:bodyPr/>
          <a:lstStyle/>
          <a:p>
            <a:r>
              <a:rPr lang="en-US" dirty="0"/>
              <a:t>Market power</a:t>
            </a:r>
          </a:p>
          <a:p>
            <a:r>
              <a:rPr lang="en-US" dirty="0"/>
              <a:t>Barriers to entry</a:t>
            </a:r>
          </a:p>
          <a:p>
            <a:r>
              <a:rPr lang="en-US" dirty="0"/>
              <a:t>Consumer knowledge</a:t>
            </a:r>
          </a:p>
          <a:p>
            <a:r>
              <a:rPr lang="en-US" dirty="0"/>
              <a:t>Consumer choice</a:t>
            </a:r>
          </a:p>
          <a:p>
            <a:r>
              <a:rPr lang="en-US" dirty="0"/>
              <a:t>All four are requirements of perfect competition. </a:t>
            </a:r>
          </a:p>
        </p:txBody>
      </p:sp>
    </p:spTree>
    <p:extLst>
      <p:ext uri="{BB962C8B-B14F-4D97-AF65-F5344CB8AC3E}">
        <p14:creationId xmlns:p14="http://schemas.microsoft.com/office/powerpoint/2010/main" val="2747498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Not A Competition Law Issue?</a:t>
            </a:r>
          </a:p>
        </p:txBody>
      </p:sp>
      <p:sp>
        <p:nvSpPr>
          <p:cNvPr id="3" name="Content Placeholder 2"/>
          <p:cNvSpPr>
            <a:spLocks noGrp="1"/>
          </p:cNvSpPr>
          <p:nvPr>
            <p:ph idx="1"/>
          </p:nvPr>
        </p:nvSpPr>
        <p:spPr/>
        <p:txBody>
          <a:bodyPr/>
          <a:lstStyle/>
          <a:p>
            <a:r>
              <a:rPr lang="en-US" dirty="0"/>
              <a:t>The Court of Justice of the European Union in </a:t>
            </a:r>
            <a:r>
              <a:rPr lang="en-US" i="1" dirty="0" err="1"/>
              <a:t>Asnef</a:t>
            </a:r>
            <a:r>
              <a:rPr lang="en-US" i="1" dirty="0"/>
              <a:t>-Equifax</a:t>
            </a:r>
            <a:r>
              <a:rPr lang="en-US" dirty="0"/>
              <a:t>: “any possible issues relating to the sensitivity of personal data are not, as such, a matter for competition law, they may be resolved on the basis of the relevant provisions governing data protection.”</a:t>
            </a:r>
          </a:p>
          <a:p>
            <a:pPr lvl="1"/>
            <a:r>
              <a:rPr lang="en-US" dirty="0"/>
              <a:t>The CJEU never explained why.</a:t>
            </a:r>
          </a:p>
          <a:p>
            <a:endParaRPr lang="en-US" dirty="0"/>
          </a:p>
        </p:txBody>
      </p:sp>
    </p:spTree>
    <p:extLst>
      <p:ext uri="{BB962C8B-B14F-4D97-AF65-F5344CB8AC3E}">
        <p14:creationId xmlns:p14="http://schemas.microsoft.com/office/powerpoint/2010/main" val="1898186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Explanation</a:t>
            </a:r>
          </a:p>
        </p:txBody>
      </p:sp>
      <p:sp>
        <p:nvSpPr>
          <p:cNvPr id="3" name="Content Placeholder 2"/>
          <p:cNvSpPr>
            <a:spLocks noGrp="1"/>
          </p:cNvSpPr>
          <p:nvPr>
            <p:ph idx="1"/>
          </p:nvPr>
        </p:nvSpPr>
        <p:spPr/>
        <p:txBody>
          <a:bodyPr/>
          <a:lstStyle/>
          <a:p>
            <a:r>
              <a:rPr lang="en-US" dirty="0"/>
              <a:t>The concerns about power from information and about privacy are difficult to quantify. </a:t>
            </a:r>
          </a:p>
          <a:p>
            <a:r>
              <a:rPr lang="en-US" dirty="0"/>
              <a:t>As such, the do not fit comfortably into the quantitative economic analysis of traditional antitrust law. </a:t>
            </a:r>
          </a:p>
        </p:txBody>
      </p:sp>
    </p:spTree>
    <p:extLst>
      <p:ext uri="{BB962C8B-B14F-4D97-AF65-F5344CB8AC3E}">
        <p14:creationId xmlns:p14="http://schemas.microsoft.com/office/powerpoint/2010/main" val="1321878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Problem Needs a Solution</a:t>
            </a:r>
          </a:p>
        </p:txBody>
      </p:sp>
      <p:sp>
        <p:nvSpPr>
          <p:cNvPr id="3" name="Content Placeholder 2"/>
          <p:cNvSpPr>
            <a:spLocks noGrp="1"/>
          </p:cNvSpPr>
          <p:nvPr>
            <p:ph idx="1"/>
          </p:nvPr>
        </p:nvSpPr>
        <p:spPr/>
        <p:txBody>
          <a:bodyPr/>
          <a:lstStyle/>
          <a:p>
            <a:r>
              <a:rPr lang="en-US" dirty="0"/>
              <a:t>“Antitrust law flirts with irrelevance if it disdains the technical tools necessary to understand a modern information economy.”</a:t>
            </a:r>
          </a:p>
          <a:p>
            <a:pPr lvl="1"/>
            <a:r>
              <a:rPr lang="en-US" dirty="0"/>
              <a:t>Pasquale, </a:t>
            </a:r>
            <a:r>
              <a:rPr lang="en-US" i="1" dirty="0"/>
              <a:t>The Black Box Society</a:t>
            </a:r>
            <a:r>
              <a:rPr lang="en-US" dirty="0"/>
              <a:t>.</a:t>
            </a:r>
          </a:p>
        </p:txBody>
      </p:sp>
    </p:spTree>
    <p:extLst>
      <p:ext uri="{BB962C8B-B14F-4D97-AF65-F5344CB8AC3E}">
        <p14:creationId xmlns:p14="http://schemas.microsoft.com/office/powerpoint/2010/main" val="3392637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Goals of Antitrust Law</a:t>
            </a:r>
          </a:p>
        </p:txBody>
      </p:sp>
      <p:sp>
        <p:nvSpPr>
          <p:cNvPr id="3" name="Content Placeholder 2"/>
          <p:cNvSpPr>
            <a:spLocks noGrp="1"/>
          </p:cNvSpPr>
          <p:nvPr>
            <p:ph idx="1"/>
          </p:nvPr>
        </p:nvSpPr>
        <p:spPr/>
        <p:txBody>
          <a:bodyPr/>
          <a:lstStyle/>
          <a:p>
            <a:r>
              <a:rPr lang="en-US" dirty="0"/>
              <a:t>(2) </a:t>
            </a:r>
            <a:r>
              <a:rPr lang="en-US" i="1" dirty="0"/>
              <a:t>Dominant positions</a:t>
            </a:r>
            <a:r>
              <a:rPr lang="en-US" dirty="0"/>
              <a:t>: A dominant business can prevent smaller firms from challenging its position. </a:t>
            </a:r>
          </a:p>
          <a:p>
            <a:pPr lvl="1"/>
            <a:r>
              <a:rPr lang="en-US" dirty="0"/>
              <a:t>Acquisition and manipulation of information can prevent challenges from smaller firms.</a:t>
            </a:r>
          </a:p>
          <a:p>
            <a:r>
              <a:rPr lang="en-US" dirty="0"/>
              <a:t>(3) </a:t>
            </a:r>
            <a:r>
              <a:rPr lang="en-US" i="1" dirty="0"/>
              <a:t>Mergers:</a:t>
            </a:r>
            <a:r>
              <a:rPr lang="en-US" dirty="0"/>
              <a:t> Mergers can produce  concentrations of power that harm competition. </a:t>
            </a:r>
          </a:p>
          <a:p>
            <a:pPr lvl="1"/>
            <a:r>
              <a:rPr lang="en-US" dirty="0"/>
              <a:t>The pooling of information in mergers can harm competition. </a:t>
            </a:r>
          </a:p>
          <a:p>
            <a:endParaRPr lang="en-US" dirty="0"/>
          </a:p>
        </p:txBody>
      </p:sp>
    </p:spTree>
    <p:extLst>
      <p:ext uri="{BB962C8B-B14F-4D97-AF65-F5344CB8AC3E}">
        <p14:creationId xmlns:p14="http://schemas.microsoft.com/office/powerpoint/2010/main" val="4007662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Facebook / WhatsApp</a:t>
            </a:r>
          </a:p>
        </p:txBody>
      </p:sp>
      <p:sp>
        <p:nvSpPr>
          <p:cNvPr id="3" name="Content Placeholder 2"/>
          <p:cNvSpPr>
            <a:spLocks noGrp="1"/>
          </p:cNvSpPr>
          <p:nvPr>
            <p:ph idx="1"/>
          </p:nvPr>
        </p:nvSpPr>
        <p:spPr/>
        <p:txBody>
          <a:bodyPr/>
          <a:lstStyle/>
          <a:p>
            <a:r>
              <a:rPr lang="en-US" dirty="0"/>
              <a:t>In 2014 Facebook acquired the messaging app, WhatsApp.</a:t>
            </a:r>
          </a:p>
          <a:p>
            <a:pPr lvl="1"/>
            <a:r>
              <a:rPr lang="en-US" dirty="0"/>
              <a:t>For USD 19 billion in cash and stock. </a:t>
            </a:r>
          </a:p>
          <a:p>
            <a:r>
              <a:rPr lang="en-US" dirty="0"/>
              <a:t>Zuckerberg: “WhatsApp is on a path to connect 1 billion people. The services that reach that milestone are all incredibly valuable.”</a:t>
            </a:r>
          </a:p>
          <a:p>
            <a:endParaRPr lang="en-US" dirty="0"/>
          </a:p>
        </p:txBody>
      </p:sp>
    </p:spTree>
    <p:extLst>
      <p:ext uri="{BB962C8B-B14F-4D97-AF65-F5344CB8AC3E}">
        <p14:creationId xmlns:p14="http://schemas.microsoft.com/office/powerpoint/2010/main" val="298771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a:t>
            </a:r>
          </a:p>
        </p:txBody>
      </p:sp>
      <p:sp>
        <p:nvSpPr>
          <p:cNvPr id="3" name="Content Placeholder 2"/>
          <p:cNvSpPr>
            <a:spLocks noGrp="1"/>
          </p:cNvSpPr>
          <p:nvPr>
            <p:ph idx="1"/>
          </p:nvPr>
        </p:nvSpPr>
        <p:spPr>
          <a:xfrm>
            <a:off x="381000" y="1219200"/>
            <a:ext cx="8229600" cy="4953000"/>
          </a:xfrm>
        </p:spPr>
        <p:txBody>
          <a:bodyPr/>
          <a:lstStyle/>
          <a:p>
            <a:r>
              <a:rPr lang="en-US" dirty="0"/>
              <a:t>WhatsApp was losing a lot of money. </a:t>
            </a:r>
          </a:p>
          <a:p>
            <a:r>
              <a:rPr lang="en-US" dirty="0"/>
              <a:t>Why did Facebook pay so much for it? a company losing so much money.</a:t>
            </a:r>
          </a:p>
          <a:p>
            <a:r>
              <a:rPr lang="en-US" dirty="0"/>
              <a:t>More efficient operation from the merger? </a:t>
            </a:r>
          </a:p>
          <a:p>
            <a:pPr lvl="1"/>
            <a:r>
              <a:rPr lang="en-US" dirty="0"/>
              <a:t>Facebook runs WhatsApp as a separate company.</a:t>
            </a:r>
          </a:p>
          <a:p>
            <a:r>
              <a:rPr lang="en-US" dirty="0"/>
              <a:t>A competitive advantage from the access to </a:t>
            </a:r>
            <a:r>
              <a:rPr lang="en-US" dirty="0" err="1"/>
              <a:t>WhatsApps</a:t>
            </a:r>
            <a:r>
              <a:rPr lang="en-US" dirty="0"/>
              <a:t> data? </a:t>
            </a:r>
          </a:p>
          <a:p>
            <a:pPr lvl="1"/>
            <a:r>
              <a:rPr lang="en-US" dirty="0"/>
              <a:t>Most </a:t>
            </a:r>
            <a:r>
              <a:rPr lang="en-US" dirty="0" err="1"/>
              <a:t>likley</a:t>
            </a:r>
            <a:r>
              <a:rPr lang="en-US" dirty="0"/>
              <a:t>. But the Commission predicted the opposite.</a:t>
            </a:r>
          </a:p>
        </p:txBody>
      </p:sp>
    </p:spTree>
    <p:extLst>
      <p:ext uri="{BB962C8B-B14F-4D97-AF65-F5344CB8AC3E}">
        <p14:creationId xmlns:p14="http://schemas.microsoft.com/office/powerpoint/2010/main" val="1463402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Privacy Difference</a:t>
            </a:r>
          </a:p>
        </p:txBody>
      </p:sp>
      <p:sp>
        <p:nvSpPr>
          <p:cNvPr id="3" name="Content Placeholder 2"/>
          <p:cNvSpPr>
            <a:spLocks noGrp="1"/>
          </p:cNvSpPr>
          <p:nvPr>
            <p:ph idx="1"/>
          </p:nvPr>
        </p:nvSpPr>
        <p:spPr>
          <a:xfrm>
            <a:off x="457200" y="1295400"/>
            <a:ext cx="8229600" cy="5562600"/>
          </a:xfrm>
        </p:spPr>
        <p:txBody>
          <a:bodyPr/>
          <a:lstStyle/>
          <a:p>
            <a:r>
              <a:rPr lang="en-US" sz="2800" dirty="0"/>
              <a:t>WhatsApp:</a:t>
            </a:r>
          </a:p>
          <a:p>
            <a:pPr lvl="1"/>
            <a:r>
              <a:rPr lang="en-US" sz="2400" dirty="0"/>
              <a:t>Did not sell advertising space </a:t>
            </a:r>
          </a:p>
          <a:p>
            <a:pPr lvl="1"/>
            <a:r>
              <a:rPr lang="en-US" sz="2400" dirty="0"/>
              <a:t>Did not collect a lot of personal data: promised not to ‘collect names, emails, addresses or other contact information from its users’ mobile address book or contact lists’ (except for mobile phone numbers).</a:t>
            </a:r>
          </a:p>
          <a:p>
            <a:pPr lvl="1"/>
            <a:r>
              <a:rPr lang="en-US" sz="2400" dirty="0"/>
              <a:t>It charged a small fee. </a:t>
            </a:r>
          </a:p>
          <a:p>
            <a:r>
              <a:rPr lang="en-US" sz="2800" dirty="0"/>
              <a:t>Facebook:</a:t>
            </a:r>
          </a:p>
          <a:p>
            <a:pPr lvl="1"/>
            <a:r>
              <a:rPr lang="en-US" sz="2400" dirty="0"/>
              <a:t>Texting free. </a:t>
            </a:r>
          </a:p>
          <a:p>
            <a:pPr lvl="1"/>
            <a:r>
              <a:rPr lang="en-US" sz="2400" dirty="0"/>
              <a:t>Advertises on the app.</a:t>
            </a:r>
          </a:p>
          <a:p>
            <a:pPr lvl="1"/>
            <a:r>
              <a:rPr lang="en-US" sz="2400" dirty="0"/>
              <a:t>Collects a lot of data. </a:t>
            </a:r>
          </a:p>
        </p:txBody>
      </p:sp>
    </p:spTree>
    <p:extLst>
      <p:ext uri="{BB962C8B-B14F-4D97-AF65-F5344CB8AC3E}">
        <p14:creationId xmlns:p14="http://schemas.microsoft.com/office/powerpoint/2010/main" val="421420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Privacy Policy</a:t>
            </a:r>
          </a:p>
        </p:txBody>
      </p:sp>
      <p:sp>
        <p:nvSpPr>
          <p:cNvPr id="3" name="Content Placeholder 2"/>
          <p:cNvSpPr>
            <a:spLocks noGrp="1"/>
          </p:cNvSpPr>
          <p:nvPr>
            <p:ph idx="1"/>
          </p:nvPr>
        </p:nvSpPr>
        <p:spPr/>
        <p:txBody>
          <a:bodyPr/>
          <a:lstStyle/>
          <a:p>
            <a:r>
              <a:rPr lang="en-US" dirty="0"/>
              <a:t>“</a:t>
            </a:r>
            <a:r>
              <a:rPr lang="en-US" b="1" dirty="0"/>
              <a:t>Your messages are yours, and we can’t read them</a:t>
            </a:r>
            <a:r>
              <a:rPr lang="en-US" dirty="0"/>
              <a:t>. We’ve built privacy, end-to-end encryption, and other security features into WhatsApp. We don’t store your messages once they’ve been delivered. When they are end-to-end encrypted, we and third parties can’t read them.</a:t>
            </a:r>
          </a:p>
          <a:p>
            <a:r>
              <a:rPr lang="en-US" b="1" dirty="0"/>
              <a:t>No third-party banner ads</a:t>
            </a:r>
            <a:r>
              <a:rPr lang="en-US" dirty="0"/>
              <a:t>. We still do not allow third-party banner ads on WhatsApp.”</a:t>
            </a:r>
          </a:p>
          <a:p>
            <a:endParaRPr lang="en-US" dirty="0"/>
          </a:p>
        </p:txBody>
      </p:sp>
    </p:spTree>
    <p:extLst>
      <p:ext uri="{BB962C8B-B14F-4D97-AF65-F5344CB8AC3E}">
        <p14:creationId xmlns:p14="http://schemas.microsoft.com/office/powerpoint/2010/main" val="216122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Privacy Policy</a:t>
            </a:r>
          </a:p>
        </p:txBody>
      </p:sp>
      <p:sp>
        <p:nvSpPr>
          <p:cNvPr id="3" name="Content Placeholder 2"/>
          <p:cNvSpPr>
            <a:spLocks noGrp="1"/>
          </p:cNvSpPr>
          <p:nvPr>
            <p:ph idx="1"/>
          </p:nvPr>
        </p:nvSpPr>
        <p:spPr>
          <a:xfrm>
            <a:off x="381000" y="1143000"/>
            <a:ext cx="8229600" cy="5257800"/>
          </a:xfrm>
        </p:spPr>
        <p:txBody>
          <a:bodyPr/>
          <a:lstStyle/>
          <a:p>
            <a:r>
              <a:rPr lang="en-US" sz="2800" dirty="0"/>
              <a:t>“</a:t>
            </a:r>
            <a:r>
              <a:rPr lang="en-US" sz="2800" b="1" dirty="0"/>
              <a:t>New ways to use WhatsApp</a:t>
            </a:r>
            <a:r>
              <a:rPr lang="en-US" sz="2800" dirty="0"/>
              <a:t>. We will explore ways for you and businesses to communicate with each other using WhatsApp, such as through order, transaction, and appointment information, delivery and shipping notifications, product and service updates, and marketing. For example, you may receive flight status information for upcoming travel, a receipt for something you purchased, or a notification when a delivery will be made. Messages you may receive containing marketing could include an offer for something that might interest you.”</a:t>
            </a:r>
          </a:p>
          <a:p>
            <a:endParaRPr lang="en-US" dirty="0"/>
          </a:p>
        </p:txBody>
      </p:sp>
    </p:spTree>
    <p:extLst>
      <p:ext uri="{BB962C8B-B14F-4D97-AF65-F5344CB8AC3E}">
        <p14:creationId xmlns:p14="http://schemas.microsoft.com/office/powerpoint/2010/main" val="9046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WhatsApp Collects</a:t>
            </a:r>
          </a:p>
        </p:txBody>
      </p:sp>
      <p:sp>
        <p:nvSpPr>
          <p:cNvPr id="3" name="Content Placeholder 2"/>
          <p:cNvSpPr>
            <a:spLocks noGrp="1"/>
          </p:cNvSpPr>
          <p:nvPr>
            <p:ph idx="1"/>
          </p:nvPr>
        </p:nvSpPr>
        <p:spPr/>
        <p:txBody>
          <a:bodyPr/>
          <a:lstStyle/>
          <a:p>
            <a:r>
              <a:rPr lang="en-US"/>
              <a:t>Your phone number, profile name and photo, online status and status message, last seen status, e-mail, device data (hardware model, operating system information, browser information, IP address, mobile network information including phone number, and device identifiers), location data, online status who is messaging you, calling you, groups you belong to.</a:t>
            </a:r>
          </a:p>
          <a:p>
            <a:endParaRPr lang="en-US" dirty="0"/>
          </a:p>
        </p:txBody>
      </p:sp>
    </p:spTree>
    <p:extLst>
      <p:ext uri="{BB962C8B-B14F-4D97-AF65-F5344CB8AC3E}">
        <p14:creationId xmlns:p14="http://schemas.microsoft.com/office/powerpoint/2010/main" val="224943869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6069</TotalTime>
  <Words>1229</Words>
  <Application>Microsoft Office PowerPoint</Application>
  <PresentationFormat>On-screen Show (4:3)</PresentationFormat>
  <Paragraphs>116</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Garamond</vt:lpstr>
      <vt:lpstr>Wingdings</vt:lpstr>
      <vt:lpstr>Edge</vt:lpstr>
      <vt:lpstr>Big Data and Competition Law</vt:lpstr>
      <vt:lpstr>Three Goals of Antitrust Law</vt:lpstr>
      <vt:lpstr>Three Goals of Antitrust Law</vt:lpstr>
      <vt:lpstr>Facebook / WhatsApp</vt:lpstr>
      <vt:lpstr>Why?</vt:lpstr>
      <vt:lpstr>The Privacy Difference</vt:lpstr>
      <vt:lpstr>Current Privacy Policy</vt:lpstr>
      <vt:lpstr>Current Privacy Policy</vt:lpstr>
      <vt:lpstr>What WhatsApp Collects</vt:lpstr>
      <vt:lpstr>Metadata Example</vt:lpstr>
      <vt:lpstr>Harm Competition?</vt:lpstr>
      <vt:lpstr>Potential Increase in Market Power</vt:lpstr>
      <vt:lpstr>Barriers to Entry: Bing and Google</vt:lpstr>
      <vt:lpstr>The $0 Price Problem</vt:lpstr>
      <vt:lpstr>Consumer Choice</vt:lpstr>
      <vt:lpstr>Consumer Knowledge</vt:lpstr>
      <vt:lpstr>Departures from the Ideal</vt:lpstr>
      <vt:lpstr>Harms On the Commission’s View</vt:lpstr>
      <vt:lpstr>The Commission’s Conclusion</vt:lpstr>
      <vt:lpstr>Harm Consumers?</vt:lpstr>
      <vt:lpstr>What the Commission Overlooks</vt:lpstr>
      <vt:lpstr> Not A Competition Law Issue?</vt:lpstr>
      <vt:lpstr>Another Explanation</vt:lpstr>
      <vt:lpstr>The Problem Needs a 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1269</cp:revision>
  <dcterms:created xsi:type="dcterms:W3CDTF">2004-03-08T21:13:20Z</dcterms:created>
  <dcterms:modified xsi:type="dcterms:W3CDTF">2025-03-28T16:38:34Z</dcterms:modified>
</cp:coreProperties>
</file>