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9" r:id="rId1"/>
  </p:sldMasterIdLst>
  <p:notesMasterIdLst>
    <p:notesMasterId r:id="rId23"/>
  </p:notes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395" r:id="rId14"/>
    <p:sldId id="394" r:id="rId15"/>
    <p:sldId id="396" r:id="rId16"/>
    <p:sldId id="397" r:id="rId17"/>
    <p:sldId id="398" r:id="rId18"/>
    <p:sldId id="399" r:id="rId19"/>
    <p:sldId id="400" r:id="rId20"/>
    <p:sldId id="401" r:id="rId21"/>
    <p:sldId id="268" r:id="rId2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B4D9B381-2F32-4717-A9FC-11FA15F57A9A}">
          <p14:sldIdLst>
            <p14:sldId id="256"/>
            <p14:sldId id="257"/>
            <p14:sldId id="260"/>
            <p14:sldId id="258"/>
            <p14:sldId id="259"/>
            <p14:sldId id="261"/>
            <p14:sldId id="262"/>
            <p14:sldId id="263"/>
            <p14:sldId id="264"/>
            <p14:sldId id="265"/>
            <p14:sldId id="266"/>
            <p14:sldId id="267"/>
            <p14:sldId id="395"/>
            <p14:sldId id="394"/>
            <p14:sldId id="396"/>
            <p14:sldId id="397"/>
            <p14:sldId id="398"/>
            <p14:sldId id="399"/>
            <p14:sldId id="400"/>
            <p14:sldId id="401"/>
            <p14:sldId id="26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55" d="100"/>
          <a:sy n="55" d="100"/>
        </p:scale>
        <p:origin x="1072" y="52"/>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230586F5-290D-0AB0-966E-6476CC57ABC8}"/>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a:extLst>
              <a:ext uri="{FF2B5EF4-FFF2-40B4-BE49-F238E27FC236}">
                <a16:creationId xmlns:a16="http://schemas.microsoft.com/office/drawing/2014/main" id="{3D77B6FF-5BBB-ED74-C2FF-78201798830E}"/>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35D60BFA-415D-0224-B48F-8A148CF85180}"/>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a:extLst>
              <a:ext uri="{FF2B5EF4-FFF2-40B4-BE49-F238E27FC236}">
                <a16:creationId xmlns:a16="http://schemas.microsoft.com/office/drawing/2014/main" id="{E111ABA9-59A2-2414-D553-9BD42C17FC4C}"/>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a:extLst>
              <a:ext uri="{FF2B5EF4-FFF2-40B4-BE49-F238E27FC236}">
                <a16:creationId xmlns:a16="http://schemas.microsoft.com/office/drawing/2014/main" id="{755F749E-FF5A-E46E-FC74-3CC4F7106723}"/>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a:extLst>
              <a:ext uri="{FF2B5EF4-FFF2-40B4-BE49-F238E27FC236}">
                <a16:creationId xmlns:a16="http://schemas.microsoft.com/office/drawing/2014/main" id="{D9F8D62A-131B-2BC2-2625-62BAC2E11D5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0BB055-450E-40C7-9C90-7CC8687EB3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D1E4B73-C517-F060-3BE2-1013D6F8BF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558961-DDF8-4527-A6C5-E890B9C4B4CD}"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54B7DC74-0854-972F-4F9E-217F9E8FEBC8}"/>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026A05F9-F206-AA2A-F0A5-883D80BC30D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A829B29C-E910-CDDF-0AB1-FDB93B2DE44B}"/>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7672B8D-D14D-78C2-1684-052D45DEF6A8}"/>
              </a:ext>
            </a:extLst>
          </p:cNvPr>
          <p:cNvSpPr>
            <a:spLocks noChangeShapeType="1"/>
          </p:cNvSpPr>
          <p:nvPr/>
        </p:nvSpPr>
        <p:spPr bwMode="auto">
          <a:xfrm>
            <a:off x="2641601" y="3962400"/>
            <a:ext cx="8682567"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5123"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BB460EC6-470A-9DB6-0176-A4A219ED49BE}"/>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2F1BF6-EA22-22CA-C7C1-4696580667F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76130AD-12E8-6347-3613-E8B808585623}"/>
              </a:ext>
            </a:extLst>
          </p:cNvPr>
          <p:cNvSpPr>
            <a:spLocks noGrp="1" noChangeArrowheads="1"/>
          </p:cNvSpPr>
          <p:nvPr>
            <p:ph type="sldNum" sz="quarter" idx="12"/>
          </p:nvPr>
        </p:nvSpPr>
        <p:spPr/>
        <p:txBody>
          <a:bodyPr/>
          <a:lstStyle>
            <a:lvl1pPr>
              <a:defRPr smtClean="0"/>
            </a:lvl1pPr>
          </a:lstStyle>
          <a:p>
            <a:pPr>
              <a:defRPr/>
            </a:pPr>
            <a:fld id="{A6651999-2CBF-420A-8D55-057C93C20C31}" type="slidenum">
              <a:rPr lang="en-US" altLang="en-US"/>
              <a:pPr>
                <a:defRPr/>
              </a:pPr>
              <a:t>‹#›</a:t>
            </a:fld>
            <a:endParaRPr lang="en-US" altLang="en-US"/>
          </a:p>
        </p:txBody>
      </p:sp>
    </p:spTree>
    <p:extLst>
      <p:ext uri="{BB962C8B-B14F-4D97-AF65-F5344CB8AC3E}">
        <p14:creationId xmlns:p14="http://schemas.microsoft.com/office/powerpoint/2010/main" val="262553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5636D9-8246-653F-E857-0C21138985D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8795F7-CE39-1331-787F-8FEBF38C2F1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A56B58E-D193-9D35-6CC9-113BC3F58807}"/>
              </a:ext>
            </a:extLst>
          </p:cNvPr>
          <p:cNvSpPr>
            <a:spLocks noGrp="1" noChangeArrowheads="1"/>
          </p:cNvSpPr>
          <p:nvPr>
            <p:ph type="sldNum" sz="quarter" idx="12"/>
          </p:nvPr>
        </p:nvSpPr>
        <p:spPr>
          <a:ln/>
        </p:spPr>
        <p:txBody>
          <a:bodyPr/>
          <a:lstStyle>
            <a:lvl1pPr>
              <a:defRPr/>
            </a:lvl1pPr>
          </a:lstStyle>
          <a:p>
            <a:pPr>
              <a:defRPr/>
            </a:pPr>
            <a:fld id="{1E3D18BF-FF0A-47A3-B264-1771E556A529}" type="slidenum">
              <a:rPr lang="en-US" altLang="en-US"/>
              <a:pPr>
                <a:defRPr/>
              </a:pPr>
              <a:t>‹#›</a:t>
            </a:fld>
            <a:endParaRPr lang="en-US" altLang="en-US"/>
          </a:p>
        </p:txBody>
      </p:sp>
    </p:spTree>
    <p:extLst>
      <p:ext uri="{BB962C8B-B14F-4D97-AF65-F5344CB8AC3E}">
        <p14:creationId xmlns:p14="http://schemas.microsoft.com/office/powerpoint/2010/main" val="1387003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DCB890-ED88-A1B5-917F-DFA4B31350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78C5BFE-44E0-6516-16B1-0408309F35A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6FF0030-05B8-2853-E40E-FFBC9A9CDEF9}"/>
              </a:ext>
            </a:extLst>
          </p:cNvPr>
          <p:cNvSpPr>
            <a:spLocks noGrp="1" noChangeArrowheads="1"/>
          </p:cNvSpPr>
          <p:nvPr>
            <p:ph type="sldNum" sz="quarter" idx="12"/>
          </p:nvPr>
        </p:nvSpPr>
        <p:spPr>
          <a:ln/>
        </p:spPr>
        <p:txBody>
          <a:bodyPr/>
          <a:lstStyle>
            <a:lvl1pPr>
              <a:defRPr/>
            </a:lvl1pPr>
          </a:lstStyle>
          <a:p>
            <a:pPr>
              <a:defRPr/>
            </a:pPr>
            <a:fld id="{748ADC22-5324-48F3-AFE0-EE070A731F0D}" type="slidenum">
              <a:rPr lang="en-US" altLang="en-US"/>
              <a:pPr>
                <a:defRPr/>
              </a:pPr>
              <a:t>‹#›</a:t>
            </a:fld>
            <a:endParaRPr lang="en-US" altLang="en-US"/>
          </a:p>
        </p:txBody>
      </p:sp>
    </p:spTree>
    <p:extLst>
      <p:ext uri="{BB962C8B-B14F-4D97-AF65-F5344CB8AC3E}">
        <p14:creationId xmlns:p14="http://schemas.microsoft.com/office/powerpoint/2010/main" val="7404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114799"/>
          </a:xfrm>
        </p:spPr>
        <p:txBody>
          <a:bodyPr/>
          <a:lstStyle>
            <a:lvl1pPr marL="342900" indent="-342900">
              <a:buFont typeface="Wingdings" panose="05000000000000000000" pitchFamily="2" charset="2"/>
              <a:buChar char="§"/>
              <a:defRPr/>
            </a:lvl1pPr>
            <a:lvl2pPr>
              <a:buSzPct val="50000"/>
              <a:defRPr/>
            </a:lvl2pPr>
            <a:lvl3pPr>
              <a:buSzPct val="50000"/>
              <a:defRPr/>
            </a:lvl3pPr>
            <a:lvl4pPr>
              <a:buSzPct val="5000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4682F96D-29E9-3E37-2CA5-9EFD89E2C324}"/>
              </a:ext>
            </a:extLst>
          </p:cNvPr>
          <p:cNvSpPr/>
          <p:nvPr userDrawn="1"/>
        </p:nvSpPr>
        <p:spPr>
          <a:xfrm>
            <a:off x="533400" y="6019800"/>
            <a:ext cx="11201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81303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B870A90-3D45-BCD0-7C17-55E9C9872BD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BBAEC5B-8016-0022-24E3-B337E7855B7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10CD265-A368-F191-14E0-75948103FD4F}"/>
              </a:ext>
            </a:extLst>
          </p:cNvPr>
          <p:cNvSpPr>
            <a:spLocks noGrp="1" noChangeArrowheads="1"/>
          </p:cNvSpPr>
          <p:nvPr>
            <p:ph type="sldNum" sz="quarter" idx="12"/>
          </p:nvPr>
        </p:nvSpPr>
        <p:spPr>
          <a:ln/>
        </p:spPr>
        <p:txBody>
          <a:bodyPr/>
          <a:lstStyle>
            <a:lvl1pPr>
              <a:defRPr/>
            </a:lvl1pPr>
          </a:lstStyle>
          <a:p>
            <a:pPr>
              <a:defRPr/>
            </a:pPr>
            <a:fld id="{B02124DA-2AAC-4B33-9C5D-06FB41ABC1FF}" type="slidenum">
              <a:rPr lang="en-US" altLang="en-US"/>
              <a:pPr>
                <a:defRPr/>
              </a:pPr>
              <a:t>‹#›</a:t>
            </a:fld>
            <a:endParaRPr lang="en-US" altLang="en-US"/>
          </a:p>
        </p:txBody>
      </p:sp>
    </p:spTree>
    <p:extLst>
      <p:ext uri="{BB962C8B-B14F-4D97-AF65-F5344CB8AC3E}">
        <p14:creationId xmlns:p14="http://schemas.microsoft.com/office/powerpoint/2010/main" val="426460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F99519E-6B3D-9AEE-0B9C-2E90111B2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9FF1147-0BF0-E256-AB2A-F3446386A1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475D43C-25B9-3D61-E3CA-E0BFB93C2461}"/>
              </a:ext>
            </a:extLst>
          </p:cNvPr>
          <p:cNvSpPr>
            <a:spLocks noGrp="1" noChangeArrowheads="1"/>
          </p:cNvSpPr>
          <p:nvPr>
            <p:ph type="sldNum" sz="quarter" idx="12"/>
          </p:nvPr>
        </p:nvSpPr>
        <p:spPr>
          <a:ln/>
        </p:spPr>
        <p:txBody>
          <a:bodyPr/>
          <a:lstStyle>
            <a:lvl1pPr>
              <a:defRPr/>
            </a:lvl1pPr>
          </a:lstStyle>
          <a:p>
            <a:pPr>
              <a:defRPr/>
            </a:pPr>
            <a:fld id="{B3463B3A-3EAA-4238-BB1B-A59F623A427D}" type="slidenum">
              <a:rPr lang="en-US" altLang="en-US"/>
              <a:pPr>
                <a:defRPr/>
              </a:pPr>
              <a:t>‹#›</a:t>
            </a:fld>
            <a:endParaRPr lang="en-US" altLang="en-US"/>
          </a:p>
        </p:txBody>
      </p:sp>
    </p:spTree>
    <p:extLst>
      <p:ext uri="{BB962C8B-B14F-4D97-AF65-F5344CB8AC3E}">
        <p14:creationId xmlns:p14="http://schemas.microsoft.com/office/powerpoint/2010/main" val="27469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65108E-EB6B-EBDF-CF64-C4641666226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01E541C-82A3-7E64-06F0-B30AC90ED3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2EAC8C7-1E04-A0C6-732A-FCF069EDFDAF}"/>
              </a:ext>
            </a:extLst>
          </p:cNvPr>
          <p:cNvSpPr>
            <a:spLocks noGrp="1" noChangeArrowheads="1"/>
          </p:cNvSpPr>
          <p:nvPr>
            <p:ph type="sldNum" sz="quarter" idx="12"/>
          </p:nvPr>
        </p:nvSpPr>
        <p:spPr>
          <a:ln/>
        </p:spPr>
        <p:txBody>
          <a:bodyPr/>
          <a:lstStyle>
            <a:lvl1pPr>
              <a:defRPr/>
            </a:lvl1pPr>
          </a:lstStyle>
          <a:p>
            <a:pPr>
              <a:defRPr/>
            </a:pPr>
            <a:fld id="{9B4E95CC-5BED-4BA3-A933-46D17D7E6AC9}" type="slidenum">
              <a:rPr lang="en-US" altLang="en-US"/>
              <a:pPr>
                <a:defRPr/>
              </a:pPr>
              <a:t>‹#›</a:t>
            </a:fld>
            <a:endParaRPr lang="en-US" altLang="en-US"/>
          </a:p>
        </p:txBody>
      </p:sp>
    </p:spTree>
    <p:extLst>
      <p:ext uri="{BB962C8B-B14F-4D97-AF65-F5344CB8AC3E}">
        <p14:creationId xmlns:p14="http://schemas.microsoft.com/office/powerpoint/2010/main" val="3691708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D2BA6C-9900-0093-F0A6-B52ED36AE6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58348C7F-2659-CB9C-A326-814E4CBBB6E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94242AB-5849-55E4-B37F-DFCF8ED75F7B}"/>
              </a:ext>
            </a:extLst>
          </p:cNvPr>
          <p:cNvSpPr>
            <a:spLocks noGrp="1" noChangeArrowheads="1"/>
          </p:cNvSpPr>
          <p:nvPr>
            <p:ph type="sldNum" sz="quarter" idx="12"/>
          </p:nvPr>
        </p:nvSpPr>
        <p:spPr>
          <a:ln/>
        </p:spPr>
        <p:txBody>
          <a:bodyPr/>
          <a:lstStyle>
            <a:lvl1pPr>
              <a:defRPr/>
            </a:lvl1pPr>
          </a:lstStyle>
          <a:p>
            <a:pPr>
              <a:defRPr/>
            </a:pPr>
            <a:fld id="{65304595-FFCD-4D2B-9001-1F49DF178E4C}" type="slidenum">
              <a:rPr lang="en-US" altLang="en-US"/>
              <a:pPr>
                <a:defRPr/>
              </a:pPr>
              <a:t>‹#›</a:t>
            </a:fld>
            <a:endParaRPr lang="en-US" altLang="en-US"/>
          </a:p>
        </p:txBody>
      </p:sp>
    </p:spTree>
    <p:extLst>
      <p:ext uri="{BB962C8B-B14F-4D97-AF65-F5344CB8AC3E}">
        <p14:creationId xmlns:p14="http://schemas.microsoft.com/office/powerpoint/2010/main" val="319975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A672B5-BB5E-5993-3F9E-2807A42F5FF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EB6C0C66-3FB5-F327-2F4C-1BCCB76DF01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A374D85-147E-3B82-751D-30DB92A25B5C}"/>
              </a:ext>
            </a:extLst>
          </p:cNvPr>
          <p:cNvSpPr>
            <a:spLocks noGrp="1" noChangeArrowheads="1"/>
          </p:cNvSpPr>
          <p:nvPr>
            <p:ph type="sldNum" sz="quarter" idx="12"/>
          </p:nvPr>
        </p:nvSpPr>
        <p:spPr>
          <a:ln/>
        </p:spPr>
        <p:txBody>
          <a:bodyPr/>
          <a:lstStyle>
            <a:lvl1pPr>
              <a:defRPr/>
            </a:lvl1pPr>
          </a:lstStyle>
          <a:p>
            <a:pPr>
              <a:defRPr/>
            </a:pPr>
            <a:fld id="{5E5019EA-618F-4133-977A-5397161007FA}" type="slidenum">
              <a:rPr lang="en-US" altLang="en-US"/>
              <a:pPr>
                <a:defRPr/>
              </a:pPr>
              <a:t>‹#›</a:t>
            </a:fld>
            <a:endParaRPr lang="en-US" altLang="en-US"/>
          </a:p>
        </p:txBody>
      </p:sp>
    </p:spTree>
    <p:extLst>
      <p:ext uri="{BB962C8B-B14F-4D97-AF65-F5344CB8AC3E}">
        <p14:creationId xmlns:p14="http://schemas.microsoft.com/office/powerpoint/2010/main" val="8111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552B1DF-7790-85BE-7A4C-264E211501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1EF634D-6F7E-F997-FB6B-A3F6F491E6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6D7C111-E15C-A138-55BF-0EC37AE266DA}"/>
              </a:ext>
            </a:extLst>
          </p:cNvPr>
          <p:cNvSpPr>
            <a:spLocks noGrp="1" noChangeArrowheads="1"/>
          </p:cNvSpPr>
          <p:nvPr>
            <p:ph type="sldNum" sz="quarter" idx="12"/>
          </p:nvPr>
        </p:nvSpPr>
        <p:spPr>
          <a:ln/>
        </p:spPr>
        <p:txBody>
          <a:bodyPr/>
          <a:lstStyle>
            <a:lvl1pPr>
              <a:defRPr/>
            </a:lvl1pPr>
          </a:lstStyle>
          <a:p>
            <a:pPr>
              <a:defRPr/>
            </a:pPr>
            <a:fld id="{3C0A5AD3-035D-4380-8B71-10986ACBBE98}" type="slidenum">
              <a:rPr lang="en-US" altLang="en-US"/>
              <a:pPr>
                <a:defRPr/>
              </a:pPr>
              <a:t>‹#›</a:t>
            </a:fld>
            <a:endParaRPr lang="en-US" altLang="en-US"/>
          </a:p>
        </p:txBody>
      </p:sp>
    </p:spTree>
    <p:extLst>
      <p:ext uri="{BB962C8B-B14F-4D97-AF65-F5344CB8AC3E}">
        <p14:creationId xmlns:p14="http://schemas.microsoft.com/office/powerpoint/2010/main" val="77254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A0D935A-644B-EEBE-2636-7A7091A6D7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BEAB27-D4B3-79ED-4C1D-3B43AA9B4D7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2FCB9BC-F936-9EB3-A993-64436D148B2F}"/>
              </a:ext>
            </a:extLst>
          </p:cNvPr>
          <p:cNvSpPr>
            <a:spLocks noGrp="1" noChangeArrowheads="1"/>
          </p:cNvSpPr>
          <p:nvPr>
            <p:ph type="sldNum" sz="quarter" idx="12"/>
          </p:nvPr>
        </p:nvSpPr>
        <p:spPr>
          <a:ln/>
        </p:spPr>
        <p:txBody>
          <a:bodyPr/>
          <a:lstStyle>
            <a:lvl1pPr>
              <a:defRPr/>
            </a:lvl1pPr>
          </a:lstStyle>
          <a:p>
            <a:pPr>
              <a:defRPr/>
            </a:pPr>
            <a:fld id="{B4D29ED5-5BC2-4585-A59E-21FB558AA7E2}" type="slidenum">
              <a:rPr lang="en-US" altLang="en-US"/>
              <a:pPr>
                <a:defRPr/>
              </a:pPr>
              <a:t>‹#›</a:t>
            </a:fld>
            <a:endParaRPr lang="en-US" altLang="en-US"/>
          </a:p>
        </p:txBody>
      </p:sp>
    </p:spTree>
    <p:extLst>
      <p:ext uri="{BB962C8B-B14F-4D97-AF65-F5344CB8AC3E}">
        <p14:creationId xmlns:p14="http://schemas.microsoft.com/office/powerpoint/2010/main" val="182382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784AFCF-5494-8385-DA96-7A80E17A28DB}"/>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D23DCD-E19E-8DA6-9ACA-5B1D42F63227}"/>
              </a:ext>
            </a:extLst>
          </p:cNvPr>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DC6A34F-495F-2735-79D9-6501334769C1}"/>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101" name="Rectangle 5">
            <a:extLst>
              <a:ext uri="{FF2B5EF4-FFF2-40B4-BE49-F238E27FC236}">
                <a16:creationId xmlns:a16="http://schemas.microsoft.com/office/drawing/2014/main" id="{526A96E9-2BC3-2EA3-9FE8-22F7E92573B5}"/>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102" name="Rectangle 6">
            <a:extLst>
              <a:ext uri="{FF2B5EF4-FFF2-40B4-BE49-F238E27FC236}">
                <a16:creationId xmlns:a16="http://schemas.microsoft.com/office/drawing/2014/main" id="{1A01A749-AB09-78AE-64B1-2F32BF114814}"/>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Garamond" panose="02020404030301010803" pitchFamily="18" charset="0"/>
              </a:defRPr>
            </a:lvl1pPr>
          </a:lstStyle>
          <a:p>
            <a:pPr>
              <a:defRPr/>
            </a:pPr>
            <a:fld id="{E90854CA-DA47-446B-A330-7454B7F72769}" type="slidenum">
              <a:rPr lang="en-US" altLang="en-US"/>
              <a:pPr>
                <a:defRPr/>
              </a:pPr>
              <a:t>‹#›</a:t>
            </a:fld>
            <a:endParaRPr lang="en-US" altLang="en-US"/>
          </a:p>
        </p:txBody>
      </p:sp>
      <p:sp>
        <p:nvSpPr>
          <p:cNvPr id="1031" name="Freeform 7">
            <a:extLst>
              <a:ext uri="{FF2B5EF4-FFF2-40B4-BE49-F238E27FC236}">
                <a16:creationId xmlns:a16="http://schemas.microsoft.com/office/drawing/2014/main" id="{D70E7E9C-0142-B508-C212-890692629EC6}"/>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a:extLst>
              <a:ext uri="{FF2B5EF4-FFF2-40B4-BE49-F238E27FC236}">
                <a16:creationId xmlns:a16="http://schemas.microsoft.com/office/drawing/2014/main" id="{86229DEE-407F-C93D-B76E-8A86F08F2AC9}"/>
              </a:ext>
            </a:extLst>
          </p:cNvPr>
          <p:cNvSpPr>
            <a:spLocks noChangeShapeType="1"/>
          </p:cNvSpPr>
          <p:nvPr/>
        </p:nvSpPr>
        <p:spPr bwMode="auto">
          <a:xfrm>
            <a:off x="609600" y="6172200"/>
            <a:ext cx="109728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hipaajournal.com/healthcare-data-breach-statistic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8D89C4-B681-03AA-7E13-B2556BC5AF77}"/>
              </a:ext>
            </a:extLst>
          </p:cNvPr>
          <p:cNvSpPr>
            <a:spLocks noGrp="1" noChangeArrowheads="1"/>
          </p:cNvSpPr>
          <p:nvPr>
            <p:ph type="ctrTitle"/>
          </p:nvPr>
        </p:nvSpPr>
        <p:spPr>
          <a:xfrm>
            <a:off x="1143000" y="1524000"/>
            <a:ext cx="8915401" cy="1752600"/>
          </a:xfrm>
        </p:spPr>
        <p:txBody>
          <a:bodyPr/>
          <a:lstStyle/>
          <a:p>
            <a:pPr eaLnBrk="1" hangingPunct="1"/>
            <a:r>
              <a:rPr lang="en-US" altLang="en-US" dirty="0"/>
              <a:t>Data Breaches and Non-Economic Damages:  Lessons from 23andMe </a:t>
            </a:r>
          </a:p>
        </p:txBody>
      </p:sp>
      <p:sp>
        <p:nvSpPr>
          <p:cNvPr id="4099" name="Rectangle 3">
            <a:extLst>
              <a:ext uri="{FF2B5EF4-FFF2-40B4-BE49-F238E27FC236}">
                <a16:creationId xmlns:a16="http://schemas.microsoft.com/office/drawing/2014/main" id="{5F8391F4-6F4B-DA67-D540-49A86024E62E}"/>
              </a:ext>
            </a:extLst>
          </p:cNvPr>
          <p:cNvSpPr>
            <a:spLocks noGrp="1" noChangeArrowheads="1"/>
          </p:cNvSpPr>
          <p:nvPr>
            <p:ph type="subTitle" idx="1"/>
          </p:nvPr>
        </p:nvSpPr>
        <p:spPr/>
        <p:txBody>
          <a:bodyPr/>
          <a:lstStyle/>
          <a:p>
            <a:pPr eaLnBrk="1" hangingPunct="1"/>
            <a:endParaRPr lang="en-US" altLang="en-US" dirty="0"/>
          </a:p>
          <a:p>
            <a:pPr eaLnBrk="1" hangingPunct="1"/>
            <a:r>
              <a:rPr lang="en-US" altLang="en-US" dirty="0"/>
              <a:t>Richard Warner</a:t>
            </a:r>
          </a:p>
          <a:p>
            <a:pPr eaLnBrk="1" hangingPunct="1"/>
            <a:endParaRPr lang="en-US" altLang="en-US" dirty="0"/>
          </a:p>
          <a:p>
            <a:pPr eaLnBrk="1" hangingPunct="1"/>
            <a:endParaRPr lang="en-US" altLang="en-US" dirty="0"/>
          </a:p>
          <a:p>
            <a:pPr eaLnBrk="1" hangingPunct="1"/>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E74C7-13AE-E03E-0D54-EA959743E959}"/>
              </a:ext>
            </a:extLst>
          </p:cNvPr>
          <p:cNvSpPr>
            <a:spLocks noGrp="1"/>
          </p:cNvSpPr>
          <p:nvPr>
            <p:ph type="title"/>
          </p:nvPr>
        </p:nvSpPr>
        <p:spPr/>
        <p:txBody>
          <a:bodyPr/>
          <a:lstStyle/>
          <a:p>
            <a:r>
              <a:rPr lang="en-US" dirty="0"/>
              <a:t>An Exception</a:t>
            </a:r>
          </a:p>
        </p:txBody>
      </p:sp>
      <p:sp>
        <p:nvSpPr>
          <p:cNvPr id="3" name="Content Placeholder 2">
            <a:extLst>
              <a:ext uri="{FF2B5EF4-FFF2-40B4-BE49-F238E27FC236}">
                <a16:creationId xmlns:a16="http://schemas.microsoft.com/office/drawing/2014/main" id="{C57AA26B-2432-50CC-E8CB-73E43D527279}"/>
              </a:ext>
            </a:extLst>
          </p:cNvPr>
          <p:cNvSpPr>
            <a:spLocks noGrp="1"/>
          </p:cNvSpPr>
          <p:nvPr>
            <p:ph idx="1"/>
          </p:nvPr>
        </p:nvSpPr>
        <p:spPr/>
        <p:txBody>
          <a:bodyPr/>
          <a:lstStyle/>
          <a:p>
            <a:r>
              <a:rPr lang="en-US" dirty="0"/>
              <a:t>In the case of genetic and health data, non-imminent but increased risk of harm should be an exception to the general rule that a non-imminent risk of harm is not sufficient for standing.</a:t>
            </a:r>
          </a:p>
          <a:p>
            <a:r>
              <a:rPr lang="en-US" dirty="0"/>
              <a:t>But what is special about genetic information that justifies the exception? </a:t>
            </a:r>
          </a:p>
        </p:txBody>
      </p:sp>
    </p:spTree>
    <p:extLst>
      <p:ext uri="{BB962C8B-B14F-4D97-AF65-F5344CB8AC3E}">
        <p14:creationId xmlns:p14="http://schemas.microsoft.com/office/powerpoint/2010/main" val="2900083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EB965-F6F6-D502-14EE-ACA800821AB1}"/>
              </a:ext>
            </a:extLst>
          </p:cNvPr>
          <p:cNvSpPr>
            <a:spLocks noGrp="1"/>
          </p:cNvSpPr>
          <p:nvPr>
            <p:ph type="title"/>
          </p:nvPr>
        </p:nvSpPr>
        <p:spPr/>
        <p:txBody>
          <a:bodyPr/>
          <a:lstStyle/>
          <a:p>
            <a:r>
              <a:rPr lang="en-US" dirty="0"/>
              <a:t>Why Not Just One More Non-Imminent Risk?</a:t>
            </a:r>
          </a:p>
        </p:txBody>
      </p:sp>
      <p:sp>
        <p:nvSpPr>
          <p:cNvPr id="3" name="Content Placeholder 2">
            <a:extLst>
              <a:ext uri="{FF2B5EF4-FFF2-40B4-BE49-F238E27FC236}">
                <a16:creationId xmlns:a16="http://schemas.microsoft.com/office/drawing/2014/main" id="{2E831FB7-305D-05BA-BAD1-75C796AAB439}"/>
              </a:ext>
            </a:extLst>
          </p:cNvPr>
          <p:cNvSpPr>
            <a:spLocks noGrp="1"/>
          </p:cNvSpPr>
          <p:nvPr>
            <p:ph idx="1"/>
          </p:nvPr>
        </p:nvSpPr>
        <p:spPr>
          <a:xfrm>
            <a:off x="609600" y="1295400"/>
            <a:ext cx="10972800" cy="4648200"/>
          </a:xfrm>
        </p:spPr>
        <p:txBody>
          <a:bodyPr/>
          <a:lstStyle/>
          <a:p>
            <a:r>
              <a:rPr lang="en-US" sz="2600" dirty="0"/>
              <a:t>Just more of the vast array of routine non-imminent risks?</a:t>
            </a:r>
          </a:p>
          <a:p>
            <a:pPr lvl="1"/>
            <a:r>
              <a:rPr lang="en-US" dirty="0"/>
              <a:t>“the race is not to the swift, nor the battle to the strong, neither yet bread to the wise, nor yet riches to men of understanding, nor yet </a:t>
            </a:r>
            <a:r>
              <a:rPr lang="en-US" dirty="0" err="1"/>
              <a:t>favour</a:t>
            </a:r>
            <a:r>
              <a:rPr lang="en-US" dirty="0"/>
              <a:t> to men of skill; but time and chance </a:t>
            </a:r>
            <a:r>
              <a:rPr lang="en-US" dirty="0" err="1"/>
              <a:t>happeneth</a:t>
            </a:r>
            <a:r>
              <a:rPr lang="en-US" dirty="0"/>
              <a:t> to them all.”  </a:t>
            </a:r>
          </a:p>
          <a:p>
            <a:r>
              <a:rPr lang="en-US" sz="2600" dirty="0"/>
              <a:t>People face non-imminent risks from being “tied into a network of regulations, conditions, provisos. From pension rights to insurance protection, from educational grants to tax rates . . . marking out the horizon within which modern thinking, planning and action must take place.” </a:t>
            </a:r>
            <a:r>
              <a:rPr lang="en-US" sz="1400" kern="0" cap="small" dirty="0">
                <a:effectLst/>
                <a:latin typeface="Verdana" panose="020B0604030504040204" pitchFamily="34" charset="0"/>
                <a:ea typeface="Calibri" panose="020F0502020204030204" pitchFamily="34" charset="0"/>
                <a:cs typeface="Times New Roman" panose="02020603050405020304" pitchFamily="18" charset="0"/>
              </a:rPr>
              <a:t>Ulrich Beck &amp; Elisabeth Beck-</a:t>
            </a:r>
            <a:r>
              <a:rPr lang="en-US" sz="1400" kern="0" cap="small" dirty="0" err="1">
                <a:effectLst/>
                <a:latin typeface="Verdana" panose="020B0604030504040204" pitchFamily="34" charset="0"/>
                <a:ea typeface="Calibri" panose="020F0502020204030204" pitchFamily="34" charset="0"/>
                <a:cs typeface="Times New Roman" panose="02020603050405020304" pitchFamily="18" charset="0"/>
              </a:rPr>
              <a:t>Gernsheim</a:t>
            </a:r>
            <a:r>
              <a:rPr lang="en-US" sz="14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1400" kern="0" cap="small" dirty="0">
                <a:effectLst/>
                <a:latin typeface="Verdana" panose="020B0604030504040204" pitchFamily="34" charset="0"/>
                <a:ea typeface="Calibri" panose="020F0502020204030204" pitchFamily="34" charset="0"/>
                <a:cs typeface="Times New Roman" panose="02020603050405020304" pitchFamily="18" charset="0"/>
              </a:rPr>
              <a:t>Individualization: Institutionalized Individualism and Its Social and Political Consequences</a:t>
            </a:r>
            <a:r>
              <a:rPr lang="en-US" sz="1400" kern="0" dirty="0">
                <a:effectLst/>
                <a:latin typeface="Verdana" panose="020B0604030504040204" pitchFamily="34" charset="0"/>
                <a:ea typeface="Calibri" panose="020F0502020204030204" pitchFamily="34" charset="0"/>
                <a:cs typeface="Times New Roman" panose="02020603050405020304" pitchFamily="18" charset="0"/>
              </a:rPr>
              <a:t> 2 (2002). 	</a:t>
            </a:r>
          </a:p>
          <a:p>
            <a:r>
              <a:rPr lang="en-US" sz="3200" dirty="0">
                <a:ea typeface="Calibri" panose="020F0502020204030204" pitchFamily="34" charset="0"/>
                <a:cs typeface="Times New Roman" panose="02020603050405020304" pitchFamily="18" charset="0"/>
              </a:rPr>
              <a:t>That horizon imposes an array of non-imminent risks.</a:t>
            </a:r>
            <a:endParaRPr lang="en-US" dirty="0"/>
          </a:p>
        </p:txBody>
      </p:sp>
    </p:spTree>
    <p:extLst>
      <p:ext uri="{BB962C8B-B14F-4D97-AF65-F5344CB8AC3E}">
        <p14:creationId xmlns:p14="http://schemas.microsoft.com/office/powerpoint/2010/main" val="3571973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0E38A-EAA2-3425-EA03-5D3C3CD3997D}"/>
              </a:ext>
            </a:extLst>
          </p:cNvPr>
          <p:cNvSpPr>
            <a:spLocks noGrp="1"/>
          </p:cNvSpPr>
          <p:nvPr>
            <p:ph type="title"/>
          </p:nvPr>
        </p:nvSpPr>
        <p:spPr/>
        <p:txBody>
          <a:bodyPr/>
          <a:lstStyle/>
          <a:p>
            <a:r>
              <a:rPr lang="en-US" dirty="0"/>
              <a:t>An Answer</a:t>
            </a:r>
          </a:p>
        </p:txBody>
      </p:sp>
      <p:sp>
        <p:nvSpPr>
          <p:cNvPr id="3" name="Content Placeholder 2">
            <a:extLst>
              <a:ext uri="{FF2B5EF4-FFF2-40B4-BE49-F238E27FC236}">
                <a16:creationId xmlns:a16="http://schemas.microsoft.com/office/drawing/2014/main" id="{2BD9BFC2-DFEA-3339-97F8-B2471495E08D}"/>
              </a:ext>
            </a:extLst>
          </p:cNvPr>
          <p:cNvSpPr>
            <a:spLocks noGrp="1"/>
          </p:cNvSpPr>
          <p:nvPr>
            <p:ph idx="1"/>
          </p:nvPr>
        </p:nvSpPr>
        <p:spPr/>
        <p:txBody>
          <a:bodyPr/>
          <a:lstStyle/>
          <a:p>
            <a:r>
              <a:rPr lang="en-US" dirty="0"/>
              <a:t>First, losses of informational privacy can significantly limit opportunities for self-realization. Even losses that create only an increased but non-imminent risk of harm can do so. </a:t>
            </a:r>
          </a:p>
          <a:p>
            <a:r>
              <a:rPr lang="en-US" dirty="0"/>
              <a:t>Second, genetic and health information should be an exception to the general rule that a non-imminent risk of harm is not sufficient for standing.</a:t>
            </a:r>
          </a:p>
        </p:txBody>
      </p:sp>
    </p:spTree>
    <p:extLst>
      <p:ext uri="{BB962C8B-B14F-4D97-AF65-F5344CB8AC3E}">
        <p14:creationId xmlns:p14="http://schemas.microsoft.com/office/powerpoint/2010/main" val="3658922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06814-950D-429B-FDB9-8F03DBF98F42}"/>
              </a:ext>
            </a:extLst>
          </p:cNvPr>
          <p:cNvSpPr>
            <a:spLocks noGrp="1"/>
          </p:cNvSpPr>
          <p:nvPr>
            <p:ph type="title"/>
          </p:nvPr>
        </p:nvSpPr>
        <p:spPr/>
        <p:txBody>
          <a:bodyPr/>
          <a:lstStyle/>
          <a:p>
            <a:r>
              <a:rPr lang="en-US" dirty="0"/>
              <a:t>William  James on the Self</a:t>
            </a:r>
          </a:p>
        </p:txBody>
      </p:sp>
      <p:sp>
        <p:nvSpPr>
          <p:cNvPr id="3" name="Content Placeholder 2">
            <a:extLst>
              <a:ext uri="{FF2B5EF4-FFF2-40B4-BE49-F238E27FC236}">
                <a16:creationId xmlns:a16="http://schemas.microsoft.com/office/drawing/2014/main" id="{1949CFCA-DEA6-235B-8EB2-22A6597CC6CE}"/>
              </a:ext>
            </a:extLst>
          </p:cNvPr>
          <p:cNvSpPr>
            <a:spLocks noGrp="1"/>
          </p:cNvSpPr>
          <p:nvPr>
            <p:ph idx="1"/>
          </p:nvPr>
        </p:nvSpPr>
        <p:spPr/>
        <p:txBody>
          <a:bodyPr/>
          <a:lstStyle/>
          <a:p>
            <a:pPr marL="0" marR="0">
              <a:spcBef>
                <a:spcPts val="0"/>
              </a:spcBef>
              <a:spcAft>
                <a:spcPts val="800"/>
              </a:spcAft>
              <a:buNone/>
              <a:tabLst>
                <a:tab pos="-914400" algn="l"/>
              </a:tabLst>
            </a:pPr>
            <a:r>
              <a:rPr lang="en-US" sz="2400" kern="100" dirty="0">
                <a:effectLst/>
                <a:ea typeface="Calibri" panose="020F0502020204030204" pitchFamily="34" charset="0"/>
                <a:cs typeface="Times New Roman" panose="02020603050405020304" pitchFamily="18" charset="0"/>
              </a:rPr>
              <a:t>“I am,” James writes, </a:t>
            </a:r>
          </a:p>
          <a:p>
            <a:pPr marL="327025" lvl="1" indent="0">
              <a:spcBef>
                <a:spcPts val="0"/>
              </a:spcBef>
              <a:spcAft>
                <a:spcPts val="800"/>
              </a:spcAft>
              <a:buNone/>
              <a:tabLst>
                <a:tab pos="-914400" algn="l"/>
              </a:tabLst>
            </a:pPr>
            <a:r>
              <a:rPr lang="en-US" sz="1800" kern="100" dirty="0">
                <a:effectLst/>
                <a:ea typeface="Calibri" panose="020F0502020204030204" pitchFamily="34" charset="0"/>
                <a:cs typeface="Times New Roman" panose="02020603050405020304" pitchFamily="18" charset="0"/>
              </a:rPr>
              <a:t>often confronted by the necessity of standing by one of my . . . selves and relinquishing the rest. Not that I would not, if I could, be both handsome and fat and well dressed, and a great athlete, and make a million a year, be a wit, a </a:t>
            </a:r>
            <a:r>
              <a:rPr lang="en-US" sz="1800" i="1" kern="100" dirty="0">
                <a:effectLst/>
                <a:ea typeface="Calibri" panose="020F0502020204030204" pitchFamily="34" charset="0"/>
                <a:cs typeface="Times New Roman" panose="02020603050405020304" pitchFamily="18" charset="0"/>
              </a:rPr>
              <a:t>bon vivant</a:t>
            </a:r>
            <a:r>
              <a:rPr lang="en-US" sz="1800" kern="100" dirty="0">
                <a:effectLst/>
                <a:ea typeface="Calibri" panose="020F0502020204030204" pitchFamily="34" charset="0"/>
                <a:cs typeface="Times New Roman" panose="02020603050405020304" pitchFamily="18" charset="0"/>
              </a:rPr>
              <a:t> . . . as well as a philosopher, and a philanthropist, statesman, warrior, and African explorer, as well as a ‘tone poet’ and saint. But the thing is simply impossible . . . Such characters may at the outset of life be alike </a:t>
            </a:r>
            <a:r>
              <a:rPr lang="en-US" sz="1800" i="1" kern="100" dirty="0">
                <a:effectLst/>
                <a:ea typeface="Calibri" panose="020F0502020204030204" pitchFamily="34" charset="0"/>
                <a:cs typeface="Times New Roman" panose="02020603050405020304" pitchFamily="18" charset="0"/>
              </a:rPr>
              <a:t>possible</a:t>
            </a:r>
            <a:r>
              <a:rPr lang="en-US" sz="1800" kern="100" dirty="0">
                <a:effectLst/>
                <a:ea typeface="Calibri" panose="020F0502020204030204" pitchFamily="34" charset="0"/>
                <a:cs typeface="Times New Roman" panose="02020603050405020304" pitchFamily="18" charset="0"/>
              </a:rPr>
              <a:t> . . . But to make anyone of them actual, the rest must be more or less suppressed . . The seeker of his truest self </a:t>
            </a:r>
            <a:r>
              <a:rPr lang="en-US" sz="1800" kern="100" dirty="0" err="1">
                <a:effectLst/>
                <a:ea typeface="Calibri" panose="020F0502020204030204" pitchFamily="34" charset="0"/>
                <a:cs typeface="Times New Roman" panose="02020603050405020304" pitchFamily="18" charset="0"/>
              </a:rPr>
              <a:t>mus</a:t>
            </a:r>
            <a:r>
              <a:rPr lang="en-US" sz="1800" kern="100" dirty="0">
                <a:effectLst/>
                <a:ea typeface="Calibri" panose="020F0502020204030204" pitchFamily="34" charset="0"/>
                <a:cs typeface="Times New Roman" panose="02020603050405020304" pitchFamily="18" charset="0"/>
              </a:rPr>
              <a:t> pick out the one on which to stake his salvation.</a:t>
            </a:r>
            <a:endParaRPr lang="en-US" sz="2400" kern="100" dirty="0">
              <a:ea typeface="Calibri" panose="020F0502020204030204" pitchFamily="34" charset="0"/>
              <a:cs typeface="Times New Roman" panose="02020603050405020304" pitchFamily="18" charset="0"/>
            </a:endParaRPr>
          </a:p>
          <a:p>
            <a:pPr marL="0" indent="0">
              <a:spcBef>
                <a:spcPts val="0"/>
              </a:spcBef>
              <a:spcAft>
                <a:spcPts val="800"/>
              </a:spcAft>
              <a:buNone/>
              <a:tabLst>
                <a:tab pos="-914400" algn="l"/>
              </a:tabLst>
            </a:pPr>
            <a:r>
              <a:rPr lang="en-US" sz="2800" kern="100" dirty="0">
                <a:effectLst/>
                <a:ea typeface="Calibri" panose="020F0502020204030204" pitchFamily="34" charset="0"/>
              </a:rPr>
              <a:t>The essential point is that you make yourself who you are by what you “stand by,” by the commitments you strive to realize</a:t>
            </a:r>
            <a:r>
              <a:rPr lang="en-US" sz="4000" dirty="0">
                <a:effectLst/>
              </a:rPr>
              <a:t> </a:t>
            </a:r>
          </a:p>
          <a:p>
            <a:pPr marL="0" marR="0" indent="0">
              <a:spcBef>
                <a:spcPts val="0"/>
              </a:spcBef>
              <a:buNone/>
            </a:pPr>
            <a:r>
              <a:rPr lang="en-US" sz="2400" kern="100" cap="small" dirty="0">
                <a:solidFill>
                  <a:srgbClr val="000000"/>
                </a:solidFill>
                <a:effectLst/>
                <a:ea typeface="Calibri" panose="020F0502020204030204" pitchFamily="34" charset="0"/>
                <a:cs typeface="Times New Roman" panose="02020603050405020304" pitchFamily="18" charset="0"/>
              </a:rPr>
              <a:t>		William James</a:t>
            </a:r>
            <a:r>
              <a:rPr lang="en-US" sz="2400" kern="100" dirty="0">
                <a:solidFill>
                  <a:srgbClr val="000000"/>
                </a:solidFill>
                <a:effectLst/>
                <a:ea typeface="Calibri" panose="020F0502020204030204" pitchFamily="34" charset="0"/>
                <a:cs typeface="Times New Roman" panose="02020603050405020304" pitchFamily="18" charset="0"/>
              </a:rPr>
              <a:t>, 1 </a:t>
            </a:r>
            <a:r>
              <a:rPr lang="en-US" sz="2400" kern="100" cap="small" dirty="0">
                <a:solidFill>
                  <a:srgbClr val="000000"/>
                </a:solidFill>
                <a:effectLst/>
                <a:ea typeface="Calibri" panose="020F0502020204030204" pitchFamily="34" charset="0"/>
                <a:cs typeface="Times New Roman" panose="02020603050405020304" pitchFamily="18" charset="0"/>
              </a:rPr>
              <a:t>The Principles of Psychology</a:t>
            </a:r>
            <a:r>
              <a:rPr lang="en-US" sz="2400" kern="100" dirty="0">
                <a:solidFill>
                  <a:srgbClr val="000000"/>
                </a:solidFill>
                <a:effectLst/>
                <a:ea typeface="Calibri" panose="020F0502020204030204" pitchFamily="34" charset="0"/>
                <a:cs typeface="Times New Roman" panose="02020603050405020304" pitchFamily="18" charset="0"/>
              </a:rPr>
              <a:t> 309 (1890).</a:t>
            </a:r>
            <a:endParaRPr lang="en-US" sz="2400" kern="100" dirty="0">
              <a:effectLst/>
              <a:ea typeface="Calibri" panose="020F0502020204030204" pitchFamily="34" charset="0"/>
              <a:cs typeface="Times New Roman" panose="02020603050405020304" pitchFamily="18" charset="0"/>
            </a:endParaRPr>
          </a:p>
          <a:p>
            <a:pPr>
              <a:spcBef>
                <a:spcPts val="0"/>
              </a:spcBef>
            </a:pPr>
            <a:endParaRPr lang="en-US" dirty="0"/>
          </a:p>
        </p:txBody>
      </p:sp>
    </p:spTree>
    <p:extLst>
      <p:ext uri="{BB962C8B-B14F-4D97-AF65-F5344CB8AC3E}">
        <p14:creationId xmlns:p14="http://schemas.microsoft.com/office/powerpoint/2010/main" val="3609969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2B07C-61B9-7D9D-02A4-7A4721D81FDF}"/>
              </a:ext>
            </a:extLst>
          </p:cNvPr>
          <p:cNvSpPr>
            <a:spLocks noGrp="1"/>
          </p:cNvSpPr>
          <p:nvPr>
            <p:ph type="title"/>
          </p:nvPr>
        </p:nvSpPr>
        <p:spPr/>
        <p:txBody>
          <a:bodyPr/>
          <a:lstStyle/>
          <a:p>
            <a:r>
              <a:rPr lang="en-US" dirty="0"/>
              <a:t>A Conception of the Self</a:t>
            </a:r>
          </a:p>
        </p:txBody>
      </p:sp>
      <p:sp>
        <p:nvSpPr>
          <p:cNvPr id="3" name="Content Placeholder 2">
            <a:extLst>
              <a:ext uri="{FF2B5EF4-FFF2-40B4-BE49-F238E27FC236}">
                <a16:creationId xmlns:a16="http://schemas.microsoft.com/office/drawing/2014/main" id="{8A002042-0682-75DC-701E-E0EC1ECF6F5C}"/>
              </a:ext>
            </a:extLst>
          </p:cNvPr>
          <p:cNvSpPr>
            <a:spLocks noGrp="1"/>
          </p:cNvSpPr>
          <p:nvPr>
            <p:ph idx="1"/>
          </p:nvPr>
        </p:nvSpPr>
        <p:spPr>
          <a:xfrm>
            <a:off x="609600" y="1163637"/>
            <a:ext cx="11353800" cy="4530725"/>
          </a:xfrm>
        </p:spPr>
        <p:txBody>
          <a:bodyPr/>
          <a:lstStyle/>
          <a:p>
            <a:pPr marL="0" marR="0">
              <a:spcBef>
                <a:spcPts val="0"/>
              </a:spcBef>
              <a:spcAft>
                <a:spcPts val="0"/>
              </a:spcAft>
              <a:buNone/>
              <a:tabLst>
                <a:tab pos="-914400" algn="l"/>
              </a:tabLst>
            </a:pPr>
            <a:r>
              <a:rPr lang="en-US" sz="2400" kern="100" dirty="0">
                <a:effectLst/>
                <a:ea typeface="Calibri" panose="020F0502020204030204" pitchFamily="34" charset="0"/>
                <a:cs typeface="Times New Roman" panose="02020603050405020304" pitchFamily="18" charset="0"/>
              </a:rPr>
              <a:t>You make yourself who you are by what you “stand by,” by the commitments you strive to realize. </a:t>
            </a:r>
            <a:r>
              <a:rPr lang="en-US" sz="2400" kern="100" dirty="0">
                <a:ea typeface="Calibri" panose="020F0502020204030204" pitchFamily="34" charset="0"/>
                <a:cs typeface="Times New Roman" panose="02020603050405020304" pitchFamily="18" charset="0"/>
              </a:rPr>
              <a:t>T</a:t>
            </a:r>
            <a:r>
              <a:rPr lang="en-US" sz="2400" kern="100" dirty="0">
                <a:effectLst/>
                <a:ea typeface="Calibri" panose="020F0502020204030204" pitchFamily="34" charset="0"/>
                <a:cs typeface="Times New Roman" panose="02020603050405020304" pitchFamily="18" charset="0"/>
              </a:rPr>
              <a:t>he self you seek to realize is a multifaceted self. But  </a:t>
            </a:r>
          </a:p>
          <a:p>
            <a:pPr marL="457200">
              <a:spcBef>
                <a:spcPts val="0"/>
              </a:spcBef>
              <a:spcAft>
                <a:spcPts val="0"/>
              </a:spcAft>
              <a:buNone/>
            </a:pPr>
            <a:r>
              <a:rPr lang="en-US" sz="2400" kern="100" dirty="0">
                <a:effectLst/>
                <a:ea typeface="Calibri" panose="020F0502020204030204" pitchFamily="34" charset="0"/>
                <a:cs typeface="Times New Roman" panose="02020603050405020304" pitchFamily="18" charset="0"/>
              </a:rPr>
              <a:t>	We are none of us defined by membership in a single community or form of moral life.  We are . . . heirs of many distinct, sometimes conflicting, intellectual and moral traditions . . . The complexity and contradictions of our cultural inheritance give to our identities an aspect of complexity and even of plurality which is . . .  essential to them . . . [T]he power to conceive of ourselves in different ways, to </a:t>
            </a:r>
            <a:r>
              <a:rPr lang="en-US" sz="2400" kern="100" dirty="0" err="1">
                <a:effectLst/>
                <a:ea typeface="Calibri" panose="020F0502020204030204" pitchFamily="34" charset="0"/>
                <a:cs typeface="Times New Roman" panose="02020603050405020304" pitchFamily="18" charset="0"/>
              </a:rPr>
              <a:t>harbour</a:t>
            </a:r>
            <a:r>
              <a:rPr lang="en-US" sz="2400" kern="100" dirty="0">
                <a:effectLst/>
                <a:ea typeface="Calibri" panose="020F0502020204030204" pitchFamily="34" charset="0"/>
                <a:cs typeface="Times New Roman" panose="02020603050405020304" pitchFamily="18" charset="0"/>
              </a:rPr>
              <a:t> dissonant projects and perspectives, to inform our thoughts and lives with divergent categories and concepts, is integral to our identity as reflective beings. John Gray, </a:t>
            </a:r>
            <a:r>
              <a:rPr lang="en-US" sz="2400" i="1" kern="100" dirty="0">
                <a:effectLst/>
                <a:ea typeface="Calibri" panose="020F0502020204030204" pitchFamily="34" charset="0"/>
                <a:cs typeface="Times New Roman" panose="02020603050405020304" pitchFamily="18" charset="0"/>
              </a:rPr>
              <a:t>Post-Liberalism: Studies in Political Thought</a:t>
            </a:r>
            <a:r>
              <a:rPr lang="en-US" sz="2400" kern="100" dirty="0">
                <a:effectLst/>
                <a:ea typeface="Calibri" panose="020F0502020204030204" pitchFamily="34" charset="0"/>
                <a:cs typeface="Times New Roman" panose="02020603050405020304" pitchFamily="18" charset="0"/>
              </a:rPr>
              <a:t>, 262–63.</a:t>
            </a:r>
          </a:p>
          <a:p>
            <a:pPr marL="0" marR="0">
              <a:lnSpc>
                <a:spcPct val="107000"/>
              </a:lnSpc>
              <a:spcAft>
                <a:spcPts val="800"/>
              </a:spcAft>
              <a:buNone/>
              <a:tabLst>
                <a:tab pos="-914400" algn="l"/>
              </a:tabLst>
            </a:pPr>
            <a:r>
              <a:rPr lang="en-US" sz="2400" kern="100" dirty="0">
                <a:effectLst/>
                <a:ea typeface="Calibri" panose="020F0502020204030204" pitchFamily="34" charset="0"/>
                <a:cs typeface="Times New Roman" panose="02020603050405020304" pitchFamily="18" charset="0"/>
              </a:rPr>
              <a:t>You construct your multifaceted identity—by selecting what you will identify with (“stand by”) from the possibilities open to you. </a:t>
            </a:r>
            <a:r>
              <a:rPr lang="en-US" sz="2400" kern="100" dirty="0">
                <a:solidFill>
                  <a:srgbClr val="000000"/>
                </a:solidFill>
                <a:ea typeface="Calibri" panose="020F0502020204030204" pitchFamily="34" charset="0"/>
                <a:cs typeface="Times New Roman" panose="02020603050405020304" pitchFamily="18" charset="0"/>
              </a:rPr>
              <a:t>A</a:t>
            </a:r>
            <a:r>
              <a:rPr lang="en-US" sz="2400" kern="100" dirty="0">
                <a:solidFill>
                  <a:srgbClr val="000000"/>
                </a:solidFill>
                <a:effectLst/>
                <a:ea typeface="Calibri" panose="020F0502020204030204" pitchFamily="34" charset="0"/>
                <a:cs typeface="Times New Roman" panose="02020603050405020304" pitchFamily="18" charset="0"/>
              </a:rPr>
              <a:t>dequate realization of a multifaceted self requires informational privacy. </a:t>
            </a:r>
            <a:endParaRPr lang="en-US" sz="2400" kern="100" dirty="0">
              <a:effectLst/>
              <a:ea typeface="Calibri" panose="020F050202020403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1346202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32E5F-2EC1-00B0-26B0-0DFF0A195E80}"/>
              </a:ext>
            </a:extLst>
          </p:cNvPr>
          <p:cNvSpPr>
            <a:spLocks noGrp="1"/>
          </p:cNvSpPr>
          <p:nvPr>
            <p:ph type="title"/>
          </p:nvPr>
        </p:nvSpPr>
        <p:spPr/>
        <p:txBody>
          <a:bodyPr/>
          <a:lstStyle/>
          <a:p>
            <a:r>
              <a:rPr lang="en-US" sz="4400" dirty="0">
                <a:solidFill>
                  <a:srgbClr val="000000"/>
                </a:solidFill>
                <a:effectLst/>
                <a:ea typeface="Aptos" panose="020B0004020202020204" pitchFamily="34" charset="0"/>
                <a:cs typeface="Times New Roman" panose="02020603050405020304" pitchFamily="18" charset="0"/>
              </a:rPr>
              <a:t>The claim </a:t>
            </a:r>
            <a:r>
              <a:rPr lang="en-US" sz="4400" dirty="0">
                <a:solidFill>
                  <a:srgbClr val="000000"/>
                </a:solidFill>
                <a:ea typeface="Aptos" panose="020B0004020202020204" pitchFamily="34" charset="0"/>
                <a:cs typeface="Times New Roman" panose="02020603050405020304" pitchFamily="18" charset="0"/>
              </a:rPr>
              <a:t>Is O</a:t>
            </a:r>
            <a:r>
              <a:rPr lang="en-US" sz="4400" dirty="0">
                <a:solidFill>
                  <a:srgbClr val="000000"/>
                </a:solidFill>
                <a:effectLst/>
                <a:ea typeface="Aptos" panose="020B0004020202020204" pitchFamily="34" charset="0"/>
                <a:cs typeface="Times New Roman" panose="02020603050405020304" pitchFamily="18" charset="0"/>
              </a:rPr>
              <a:t>bviously </a:t>
            </a:r>
            <a:r>
              <a:rPr lang="en-US" sz="4400" dirty="0">
                <a:solidFill>
                  <a:srgbClr val="000000"/>
                </a:solidFill>
                <a:ea typeface="Aptos" panose="020B0004020202020204" pitchFamily="34" charset="0"/>
                <a:cs typeface="Times New Roman" panose="02020603050405020304" pitchFamily="18" charset="0"/>
              </a:rPr>
              <a:t>F</a:t>
            </a:r>
            <a:r>
              <a:rPr lang="en-US" sz="4400" dirty="0">
                <a:solidFill>
                  <a:srgbClr val="000000"/>
                </a:solidFill>
                <a:effectLst/>
                <a:ea typeface="Aptos" panose="020B0004020202020204" pitchFamily="34" charset="0"/>
                <a:cs typeface="Times New Roman" panose="02020603050405020304" pitchFamily="18" charset="0"/>
              </a:rPr>
              <a:t>alse </a:t>
            </a:r>
            <a:br>
              <a:rPr lang="en-US" sz="4400" dirty="0">
                <a:solidFill>
                  <a:srgbClr val="000000"/>
                </a:solidFill>
                <a:effectLst/>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72D2D9F-6B64-1616-9A6D-99E1AE077A31}"/>
              </a:ext>
            </a:extLst>
          </p:cNvPr>
          <p:cNvSpPr>
            <a:spLocks noGrp="1"/>
          </p:cNvSpPr>
          <p:nvPr>
            <p:ph idx="1"/>
          </p:nvPr>
        </p:nvSpPr>
        <p:spPr/>
        <p:txBody>
          <a:bodyPr/>
          <a:lstStyle/>
          <a:p>
            <a:r>
              <a:rPr lang="en-US" sz="2800" dirty="0">
                <a:effectLst/>
                <a:ea typeface="Aptos" panose="020B0004020202020204" pitchFamily="34" charset="0"/>
                <a:cs typeface="Times New Roman" panose="02020603050405020304" pitchFamily="18" charset="0"/>
              </a:rPr>
              <a:t>I</a:t>
            </a:r>
            <a:r>
              <a:rPr lang="en-US" sz="2800" dirty="0">
                <a:solidFill>
                  <a:srgbClr val="000000"/>
                </a:solidFill>
                <a:effectLst/>
                <a:ea typeface="Aptos" panose="020B0004020202020204" pitchFamily="34" charset="0"/>
                <a:cs typeface="Times New Roman" panose="02020603050405020304" pitchFamily="18" charset="0"/>
              </a:rPr>
              <a:t>magine a future—say in 2084—in which everyone has an implant that connects them to a cloud-based artificial intelligence complex. </a:t>
            </a:r>
          </a:p>
          <a:p>
            <a:r>
              <a:rPr lang="en-US" sz="2800" dirty="0">
                <a:solidFill>
                  <a:srgbClr val="000000"/>
                </a:solidFill>
                <a:effectLst/>
                <a:ea typeface="Aptos" panose="020B0004020202020204" pitchFamily="34" charset="0"/>
                <a:cs typeface="Times New Roman" panose="02020603050405020304" pitchFamily="18" charset="0"/>
              </a:rPr>
              <a:t>The system constructs and updates digital profiles for everyone. Anyone can call up anyone’s profile (in a visual display that appears to hover in the air before them). </a:t>
            </a:r>
            <a:r>
              <a:rPr lang="en-US" sz="2800" dirty="0">
                <a:effectLst/>
                <a:ea typeface="Aptos" panose="020B0004020202020204" pitchFamily="34" charset="0"/>
                <a:cs typeface="Times New Roman" panose="02020603050405020304" pitchFamily="18" charset="0"/>
              </a:rPr>
              <a:t>People might refrain from accessing the information, but assume the opposite is true. </a:t>
            </a:r>
          </a:p>
          <a:p>
            <a:r>
              <a:rPr lang="en-US" sz="2800" dirty="0">
                <a:effectLst/>
                <a:ea typeface="Aptos" panose="020B0004020202020204" pitchFamily="34" charset="0"/>
                <a:cs typeface="Times New Roman" panose="02020603050405020304" pitchFamily="18" charset="0"/>
              </a:rPr>
              <a:t>Everyone—employers, school admissions committees, the Transportation Security Agency, private clubs, hotels, friends, acquaintances, and so on—routinely consult the dossiers. </a:t>
            </a:r>
          </a:p>
        </p:txBody>
      </p:sp>
    </p:spTree>
    <p:extLst>
      <p:ext uri="{BB962C8B-B14F-4D97-AF65-F5344CB8AC3E}">
        <p14:creationId xmlns:p14="http://schemas.microsoft.com/office/powerpoint/2010/main" val="2757244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76F6A-70DB-BD9F-2A46-E220989922B8}"/>
              </a:ext>
            </a:extLst>
          </p:cNvPr>
          <p:cNvSpPr>
            <a:spLocks noGrp="1"/>
          </p:cNvSpPr>
          <p:nvPr>
            <p:ph type="title"/>
          </p:nvPr>
        </p:nvSpPr>
        <p:spPr/>
        <p:txBody>
          <a:bodyPr/>
          <a:lstStyle/>
          <a:p>
            <a:r>
              <a:rPr lang="en-US" sz="4800" dirty="0">
                <a:effectLst/>
                <a:ea typeface="Aptos" panose="020B0004020202020204" pitchFamily="34" charset="0"/>
                <a:cs typeface="Times New Roman" panose="02020603050405020304" pitchFamily="18" charset="0"/>
              </a:rPr>
              <a:t>Self-realization Would Still Occur</a:t>
            </a:r>
            <a:endParaRPr lang="en-US" sz="4400" dirty="0"/>
          </a:p>
        </p:txBody>
      </p:sp>
      <p:sp>
        <p:nvSpPr>
          <p:cNvPr id="3" name="Content Placeholder 2">
            <a:extLst>
              <a:ext uri="{FF2B5EF4-FFF2-40B4-BE49-F238E27FC236}">
                <a16:creationId xmlns:a16="http://schemas.microsoft.com/office/drawing/2014/main" id="{6527B6F7-B699-E540-6AD5-4EC3ABFD7BE9}"/>
              </a:ext>
            </a:extLst>
          </p:cNvPr>
          <p:cNvSpPr>
            <a:spLocks noGrp="1"/>
          </p:cNvSpPr>
          <p:nvPr>
            <p:ph idx="1"/>
          </p:nvPr>
        </p:nvSpPr>
        <p:spPr/>
        <p:txBody>
          <a:bodyPr/>
          <a:lstStyle/>
          <a:p>
            <a:r>
              <a:rPr lang="en-US" sz="3200" dirty="0">
                <a:effectLst/>
                <a:ea typeface="Aptos" panose="020B0004020202020204" pitchFamily="34" charset="0"/>
                <a:cs typeface="Times New Roman" panose="02020603050405020304" pitchFamily="18" charset="0"/>
              </a:rPr>
              <a:t>People would still stand by identities like being a doctor, a lawyer, a parent, a chess champion, a race car driver, and so on. </a:t>
            </a:r>
          </a:p>
          <a:p>
            <a:r>
              <a:rPr lang="en-US" sz="3200" dirty="0">
                <a:effectLst/>
                <a:ea typeface="Aptos" panose="020B0004020202020204" pitchFamily="34" charset="0"/>
                <a:cs typeface="Times New Roman" panose="02020603050405020304" pitchFamily="18" charset="0"/>
              </a:rPr>
              <a:t>So why think the disclosure of information from data breaches threatens self-realization? </a:t>
            </a:r>
          </a:p>
          <a:p>
            <a:r>
              <a:rPr lang="en-US" sz="3200" dirty="0">
                <a:effectLst/>
                <a:ea typeface="Aptos" panose="020B0004020202020204" pitchFamily="34" charset="0"/>
                <a:cs typeface="Times New Roman" panose="02020603050405020304" pitchFamily="18" charset="0"/>
              </a:rPr>
              <a:t>The answer is that it undermines </a:t>
            </a:r>
            <a:r>
              <a:rPr lang="en-US" sz="3200" i="1" dirty="0">
                <a:effectLst/>
                <a:ea typeface="Aptos" panose="020B0004020202020204" pitchFamily="34" charset="0"/>
                <a:cs typeface="Times New Roman" panose="02020603050405020304" pitchFamily="18" charset="0"/>
              </a:rPr>
              <a:t>the way</a:t>
            </a:r>
            <a:r>
              <a:rPr lang="en-US" sz="3200" dirty="0">
                <a:effectLst/>
                <a:ea typeface="Aptos" panose="020B0004020202020204" pitchFamily="34" charset="0"/>
                <a:cs typeface="Times New Roman" panose="02020603050405020304" pitchFamily="18" charset="0"/>
              </a:rPr>
              <a:t> in which we currently pursue self-realization.</a:t>
            </a:r>
            <a:endParaRPr lang="en-US" sz="4400" dirty="0"/>
          </a:p>
          <a:p>
            <a:endParaRPr lang="en-US" dirty="0"/>
          </a:p>
        </p:txBody>
      </p:sp>
    </p:spTree>
    <p:extLst>
      <p:ext uri="{BB962C8B-B14F-4D97-AF65-F5344CB8AC3E}">
        <p14:creationId xmlns:p14="http://schemas.microsoft.com/office/powerpoint/2010/main" val="2750288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F64B8-AB09-9B8D-0F3C-A917A3C2C7B0}"/>
              </a:ext>
            </a:extLst>
          </p:cNvPr>
          <p:cNvSpPr>
            <a:spLocks noGrp="1"/>
          </p:cNvSpPr>
          <p:nvPr>
            <p:ph type="title"/>
          </p:nvPr>
        </p:nvSpPr>
        <p:spPr/>
        <p:txBody>
          <a:bodyPr/>
          <a:lstStyle/>
          <a:p>
            <a:r>
              <a:rPr lang="en-US" dirty="0"/>
              <a:t>An Example</a:t>
            </a:r>
          </a:p>
        </p:txBody>
      </p:sp>
      <p:sp>
        <p:nvSpPr>
          <p:cNvPr id="3" name="Content Placeholder 2">
            <a:extLst>
              <a:ext uri="{FF2B5EF4-FFF2-40B4-BE49-F238E27FC236}">
                <a16:creationId xmlns:a16="http://schemas.microsoft.com/office/drawing/2014/main" id="{6A9840A7-7103-74DC-6313-B418A3EFAE24}"/>
              </a:ext>
            </a:extLst>
          </p:cNvPr>
          <p:cNvSpPr>
            <a:spLocks noGrp="1"/>
          </p:cNvSpPr>
          <p:nvPr>
            <p:ph idx="1"/>
          </p:nvPr>
        </p:nvSpPr>
        <p:spPr>
          <a:xfrm>
            <a:off x="609600" y="1066800"/>
            <a:ext cx="10972800" cy="5513386"/>
          </a:xfrm>
        </p:spPr>
        <p:txBody>
          <a:bodyPr/>
          <a:lstStyle/>
          <a:p>
            <a:r>
              <a:rPr lang="en-US" sz="2400" dirty="0">
                <a:effectLst/>
                <a:ea typeface="Aptos" panose="020B0004020202020204" pitchFamily="34" charset="0"/>
                <a:cs typeface="Times New Roman" panose="02020603050405020304" pitchFamily="18" charset="0"/>
              </a:rPr>
              <a:t>Consider Roger, who is a birdwatcher, Master Mason of the Scottish Rite of Freemasonry, and a frequenter of drag bars. When Roger meets his fellow birdwatchers, his goal is to relate to them as a birdwatcher, not as a birdwatcher/Mason/frequenter of drag bars.</a:t>
            </a:r>
          </a:p>
          <a:p>
            <a:r>
              <a:rPr lang="en-US" sz="2400" dirty="0">
                <a:effectLst/>
                <a:ea typeface="Aptos" panose="020B0004020202020204" pitchFamily="34" charset="0"/>
                <a:cs typeface="Times New Roman" panose="02020603050405020304" pitchFamily="18" charset="0"/>
              </a:rPr>
              <a:t>Compare a world without significant surveillance. </a:t>
            </a:r>
            <a:r>
              <a:rPr lang="en-US" sz="2400" dirty="0">
                <a:effectLst/>
                <a:ea typeface="PMingLiU" panose="02020500000000000000" pitchFamily="18" charset="-120"/>
                <a:cs typeface="Times New Roman" panose="02020603050405020304" pitchFamily="18" charset="0"/>
              </a:rPr>
              <a:t>Roger can</a:t>
            </a:r>
            <a:r>
              <a:rPr lang="en-US" sz="2400" dirty="0">
                <a:effectLst/>
                <a:ea typeface="Aptos" panose="020B0004020202020204" pitchFamily="34" charset="0"/>
                <a:cs typeface="Times New Roman" panose="02020603050405020304" pitchFamily="18" charset="0"/>
              </a:rPr>
              <a:t> exercise his “power to conceive of [himself] in different ways, to </a:t>
            </a:r>
            <a:r>
              <a:rPr lang="en-US" sz="2400" dirty="0" err="1">
                <a:effectLst/>
                <a:ea typeface="Aptos" panose="020B0004020202020204" pitchFamily="34" charset="0"/>
                <a:cs typeface="Times New Roman" panose="02020603050405020304" pitchFamily="18" charset="0"/>
              </a:rPr>
              <a:t>harbour</a:t>
            </a:r>
            <a:r>
              <a:rPr lang="en-US" sz="2400" dirty="0">
                <a:effectLst/>
                <a:ea typeface="Aptos" panose="020B0004020202020204" pitchFamily="34" charset="0"/>
                <a:cs typeface="Times New Roman" panose="02020603050405020304" pitchFamily="18" charset="0"/>
              </a:rPr>
              <a:t> dissonant projects and perspectives, to inform [his] thoughts and [life] with divergent categories and concepts” without worrying that his activities will undermine each other. </a:t>
            </a:r>
          </a:p>
          <a:p>
            <a:r>
              <a:rPr lang="en-US" sz="2400" dirty="0">
                <a:effectLst/>
                <a:ea typeface="Aptos" panose="020B0004020202020204" pitchFamily="34" charset="0"/>
                <a:cs typeface="Times New Roman" panose="02020603050405020304" pitchFamily="18" charset="0"/>
              </a:rPr>
              <a:t>It is possible for Roger to do so even if a fellow birdwatcher knows Roger is a Mason and a drag bar regular. </a:t>
            </a:r>
          </a:p>
          <a:p>
            <a:r>
              <a:rPr lang="en-US" sz="2400" dirty="0">
                <a:effectLst/>
                <a:ea typeface="Aptos" panose="020B0004020202020204" pitchFamily="34" charset="0"/>
                <a:cs typeface="Times New Roman" panose="02020603050405020304" pitchFamily="18" charset="0"/>
              </a:rPr>
              <a:t>As long as it is common knowledge between the two that they adhere to relevant norms controlling the flow of information, Roger can be confident that he will relate to the birdwatches as just a fellow birdwatcher.</a:t>
            </a:r>
            <a:endParaRPr lang="en-US" sz="3600" dirty="0"/>
          </a:p>
        </p:txBody>
      </p:sp>
    </p:spTree>
    <p:extLst>
      <p:ext uri="{BB962C8B-B14F-4D97-AF65-F5344CB8AC3E}">
        <p14:creationId xmlns:p14="http://schemas.microsoft.com/office/powerpoint/2010/main" val="3827803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CCF08-5E37-87BA-800D-1C79BB92A6A4}"/>
              </a:ext>
            </a:extLst>
          </p:cNvPr>
          <p:cNvSpPr>
            <a:spLocks noGrp="1"/>
          </p:cNvSpPr>
          <p:nvPr>
            <p:ph type="title"/>
          </p:nvPr>
        </p:nvSpPr>
        <p:spPr/>
        <p:txBody>
          <a:bodyPr/>
          <a:lstStyle/>
          <a:p>
            <a:r>
              <a:rPr lang="en-US" dirty="0"/>
              <a:t>Territories of the Self</a:t>
            </a:r>
          </a:p>
        </p:txBody>
      </p:sp>
      <p:sp>
        <p:nvSpPr>
          <p:cNvPr id="3" name="Content Placeholder 2">
            <a:extLst>
              <a:ext uri="{FF2B5EF4-FFF2-40B4-BE49-F238E27FC236}">
                <a16:creationId xmlns:a16="http://schemas.microsoft.com/office/drawing/2014/main" id="{A5EDF243-0261-7EE9-62FD-E100D1670739}"/>
              </a:ext>
            </a:extLst>
          </p:cNvPr>
          <p:cNvSpPr>
            <a:spLocks noGrp="1"/>
          </p:cNvSpPr>
          <p:nvPr>
            <p:ph idx="1"/>
          </p:nvPr>
        </p:nvSpPr>
        <p:spPr/>
        <p:txBody>
          <a:bodyPr/>
          <a:lstStyle/>
          <a:p>
            <a:r>
              <a:rPr lang="en-US" dirty="0"/>
              <a:t>In a world with minimal disclosure of </a:t>
            </a:r>
            <a:r>
              <a:rPr lang="en-US" dirty="0" err="1"/>
              <a:t>informaotion</a:t>
            </a:r>
            <a:r>
              <a:rPr lang="en-US" dirty="0"/>
              <a:t>, the enclaves of privacy one can create are, to use the sociologist Christena Nippert-Eng, apt expression, “territories of the self,”  where “only those aspects of self that we and others deem appropriate are activated and supported at a given time and place.” 	 </a:t>
            </a:r>
          </a:p>
        </p:txBody>
      </p:sp>
    </p:spTree>
    <p:extLst>
      <p:ext uri="{BB962C8B-B14F-4D97-AF65-F5344CB8AC3E}">
        <p14:creationId xmlns:p14="http://schemas.microsoft.com/office/powerpoint/2010/main" val="4077941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D8126-A974-60C7-F143-B9E9B5245025}"/>
              </a:ext>
            </a:extLst>
          </p:cNvPr>
          <p:cNvSpPr>
            <a:spLocks noGrp="1"/>
          </p:cNvSpPr>
          <p:nvPr>
            <p:ph type="title"/>
          </p:nvPr>
        </p:nvSpPr>
        <p:spPr/>
        <p:txBody>
          <a:bodyPr/>
          <a:lstStyle/>
          <a:p>
            <a:r>
              <a:rPr lang="en-US" dirty="0"/>
              <a:t>The Effect of Disclosure</a:t>
            </a:r>
            <a:br>
              <a:rPr lang="en-US" dirty="0"/>
            </a:br>
            <a:endParaRPr lang="en-US" dirty="0"/>
          </a:p>
        </p:txBody>
      </p:sp>
      <p:sp>
        <p:nvSpPr>
          <p:cNvPr id="3" name="Content Placeholder 2">
            <a:extLst>
              <a:ext uri="{FF2B5EF4-FFF2-40B4-BE49-F238E27FC236}">
                <a16:creationId xmlns:a16="http://schemas.microsoft.com/office/drawing/2014/main" id="{D5EE0E87-E3AB-A0F5-5E78-278DB7075A56}"/>
              </a:ext>
            </a:extLst>
          </p:cNvPr>
          <p:cNvSpPr>
            <a:spLocks noGrp="1"/>
          </p:cNvSpPr>
          <p:nvPr>
            <p:ph idx="1"/>
          </p:nvPr>
        </p:nvSpPr>
        <p:spPr/>
        <p:txBody>
          <a:bodyPr/>
          <a:lstStyle/>
          <a:p>
            <a:r>
              <a:rPr lang="en-US" dirty="0"/>
              <a:t>Disclosure of sensitive information reduces our ability to create territories of the self. It does so even when others who have access to the information refrain from using it.</a:t>
            </a:r>
          </a:p>
          <a:p>
            <a:r>
              <a:rPr lang="en-US" dirty="0"/>
              <a:t>When your sensitive data is exposed to the potential gaze of others, the “territories of the self”  that we create have uncertain and porous borders. We can no longer be sure that “only those aspects of self that we and others deem appropriate are activated and supported at a given time and place.”   </a:t>
            </a:r>
          </a:p>
          <a:p>
            <a:endParaRPr lang="en-US" dirty="0"/>
          </a:p>
        </p:txBody>
      </p:sp>
    </p:spTree>
    <p:extLst>
      <p:ext uri="{BB962C8B-B14F-4D97-AF65-F5344CB8AC3E}">
        <p14:creationId xmlns:p14="http://schemas.microsoft.com/office/powerpoint/2010/main" val="59419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79206-602C-2B48-A623-79D7D9DD18F9}"/>
              </a:ext>
            </a:extLst>
          </p:cNvPr>
          <p:cNvSpPr>
            <a:spLocks noGrp="1"/>
          </p:cNvSpPr>
          <p:nvPr>
            <p:ph type="title"/>
          </p:nvPr>
        </p:nvSpPr>
        <p:spPr/>
        <p:txBody>
          <a:bodyPr/>
          <a:lstStyle/>
          <a:p>
            <a:r>
              <a:rPr lang="en-US" dirty="0"/>
              <a:t>The 23andMe Data Breach</a:t>
            </a:r>
          </a:p>
        </p:txBody>
      </p:sp>
      <p:sp>
        <p:nvSpPr>
          <p:cNvPr id="3" name="Content Placeholder 2">
            <a:extLst>
              <a:ext uri="{FF2B5EF4-FFF2-40B4-BE49-F238E27FC236}">
                <a16:creationId xmlns:a16="http://schemas.microsoft.com/office/drawing/2014/main" id="{31472975-1595-0CA2-4AF2-AB9292DC8D0A}"/>
              </a:ext>
            </a:extLst>
          </p:cNvPr>
          <p:cNvSpPr>
            <a:spLocks noGrp="1"/>
          </p:cNvSpPr>
          <p:nvPr>
            <p:ph idx="1"/>
          </p:nvPr>
        </p:nvSpPr>
        <p:spPr/>
        <p:txBody>
          <a:bodyPr/>
          <a:lstStyle/>
          <a:p>
            <a:r>
              <a:rPr lang="en-US" dirty="0"/>
              <a:t>In 2023, hackers accessed the online records of 6.9 million users.</a:t>
            </a:r>
          </a:p>
          <a:p>
            <a:pPr lvl="1"/>
            <a:r>
              <a:rPr lang="en-US" dirty="0"/>
              <a:t>Data breaches averaged nine a day in 2023.</a:t>
            </a:r>
          </a:p>
          <a:p>
            <a:r>
              <a:rPr lang="en-US" dirty="0"/>
              <a:t>The 23andMe breach is noteworthy for the sensitivity of its data: Information about genetic makeup, health, ethnicity, and location.</a:t>
            </a:r>
          </a:p>
          <a:p>
            <a:pPr marL="0" indent="0">
              <a:buNone/>
            </a:pPr>
            <a:endParaRPr lang="en-US" dirty="0"/>
          </a:p>
          <a:p>
            <a:pPr lvl="1"/>
            <a:endParaRPr lang="en-US" dirty="0"/>
          </a:p>
        </p:txBody>
      </p:sp>
    </p:spTree>
    <p:extLst>
      <p:ext uri="{BB962C8B-B14F-4D97-AF65-F5344CB8AC3E}">
        <p14:creationId xmlns:p14="http://schemas.microsoft.com/office/powerpoint/2010/main" val="554395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CE5EF-F876-61D6-707D-81A60B1E1842}"/>
              </a:ext>
            </a:extLst>
          </p:cNvPr>
          <p:cNvSpPr>
            <a:spLocks noGrp="1"/>
          </p:cNvSpPr>
          <p:nvPr>
            <p:ph type="title"/>
          </p:nvPr>
        </p:nvSpPr>
        <p:spPr/>
        <p:txBody>
          <a:bodyPr/>
          <a:lstStyle/>
          <a:p>
            <a:r>
              <a:rPr lang="en-US" dirty="0"/>
              <a:t>A Legal Response?</a:t>
            </a:r>
          </a:p>
        </p:txBody>
      </p:sp>
      <p:sp>
        <p:nvSpPr>
          <p:cNvPr id="3" name="Content Placeholder 2">
            <a:extLst>
              <a:ext uri="{FF2B5EF4-FFF2-40B4-BE49-F238E27FC236}">
                <a16:creationId xmlns:a16="http://schemas.microsoft.com/office/drawing/2014/main" id="{CEF9996A-4AD5-B377-7108-B55A4E979B5E}"/>
              </a:ext>
            </a:extLst>
          </p:cNvPr>
          <p:cNvSpPr>
            <a:spLocks noGrp="1"/>
          </p:cNvSpPr>
          <p:nvPr>
            <p:ph idx="1"/>
          </p:nvPr>
        </p:nvSpPr>
        <p:spPr/>
        <p:txBody>
          <a:bodyPr/>
          <a:lstStyle/>
          <a:p>
            <a:r>
              <a:rPr lang="en-US" dirty="0"/>
              <a:t>A process of acculturation may lead people to tolerate—or even embrace—a world with greatly reduced informational privacy.  </a:t>
            </a:r>
          </a:p>
          <a:p>
            <a:r>
              <a:rPr lang="en-US" dirty="0"/>
              <a:t>Acculturation is a “process of cultural and psychological change that takes place as a result of contact between two or more cultural groups and their individual members.” </a:t>
            </a:r>
          </a:p>
          <a:p>
            <a:r>
              <a:rPr lang="en-US" dirty="0"/>
              <a:t>“All cultural groups in contact change; no group is immune from this culture-change process.” </a:t>
            </a:r>
          </a:p>
        </p:txBody>
      </p:sp>
    </p:spTree>
    <p:extLst>
      <p:ext uri="{BB962C8B-B14F-4D97-AF65-F5344CB8AC3E}">
        <p14:creationId xmlns:p14="http://schemas.microsoft.com/office/powerpoint/2010/main" val="3190894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788E9-F6A9-996E-C2B3-97CBBCD7BA0B}"/>
              </a:ext>
            </a:extLst>
          </p:cNvPr>
          <p:cNvSpPr>
            <a:spLocks noGrp="1"/>
          </p:cNvSpPr>
          <p:nvPr>
            <p:ph type="title"/>
          </p:nvPr>
        </p:nvSpPr>
        <p:spPr/>
        <p:txBody>
          <a:bodyPr/>
          <a:lstStyle/>
          <a:p>
            <a:r>
              <a:rPr lang="en-US"/>
              <a:t>Negligence?</a:t>
            </a:r>
          </a:p>
        </p:txBody>
      </p:sp>
      <p:sp>
        <p:nvSpPr>
          <p:cNvPr id="3" name="Content Placeholder 2">
            <a:extLst>
              <a:ext uri="{FF2B5EF4-FFF2-40B4-BE49-F238E27FC236}">
                <a16:creationId xmlns:a16="http://schemas.microsoft.com/office/drawing/2014/main" id="{7FBE87F0-2F91-0A18-0F4E-0D6F070531F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93051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D3742-F629-00AB-924B-0A98E1827647}"/>
              </a:ext>
            </a:extLst>
          </p:cNvPr>
          <p:cNvSpPr>
            <a:spLocks noGrp="1"/>
          </p:cNvSpPr>
          <p:nvPr>
            <p:ph type="title"/>
          </p:nvPr>
        </p:nvSpPr>
        <p:spPr/>
        <p:txBody>
          <a:bodyPr/>
          <a:lstStyle/>
          <a:p>
            <a:r>
              <a:rPr lang="en-US" dirty="0"/>
              <a:t>Loss of Informational Privacy</a:t>
            </a:r>
          </a:p>
        </p:txBody>
      </p:sp>
      <p:sp>
        <p:nvSpPr>
          <p:cNvPr id="3" name="Content Placeholder 2">
            <a:extLst>
              <a:ext uri="{FF2B5EF4-FFF2-40B4-BE49-F238E27FC236}">
                <a16:creationId xmlns:a16="http://schemas.microsoft.com/office/drawing/2014/main" id="{02168E1C-2577-65CA-804E-1882489A5E3F}"/>
              </a:ext>
            </a:extLst>
          </p:cNvPr>
          <p:cNvSpPr>
            <a:spLocks noGrp="1"/>
          </p:cNvSpPr>
          <p:nvPr>
            <p:ph idx="1"/>
          </p:nvPr>
        </p:nvSpPr>
        <p:spPr/>
        <p:txBody>
          <a:bodyPr/>
          <a:lstStyle/>
          <a:p>
            <a:r>
              <a:rPr lang="en-US" dirty="0"/>
              <a:t>Most suffered a mere loss of </a:t>
            </a:r>
            <a:r>
              <a:rPr lang="en-US" i="1" dirty="0"/>
              <a:t>informational privacy</a:t>
            </a:r>
            <a:r>
              <a:rPr lang="en-US" dirty="0"/>
              <a:t>, </a:t>
            </a:r>
          </a:p>
          <a:p>
            <a:pPr lvl="1"/>
            <a:r>
              <a:rPr lang="en-US" dirty="0"/>
              <a:t>A loss of the ability to control what others did with their information. </a:t>
            </a:r>
          </a:p>
          <a:p>
            <a:r>
              <a:rPr lang="en-US" dirty="0"/>
              <a:t>A patchwork of exceptions aside, in the United States law, the mere loss of information privacy from a data breach is not a legally remediable harm.  </a:t>
            </a:r>
          </a:p>
          <a:p>
            <a:r>
              <a:rPr lang="en-US" dirty="0"/>
              <a:t>Should it be? </a:t>
            </a:r>
          </a:p>
          <a:p>
            <a:r>
              <a:rPr lang="en-US" dirty="0"/>
              <a:t>I argue it should.</a:t>
            </a:r>
          </a:p>
        </p:txBody>
      </p:sp>
    </p:spTree>
    <p:extLst>
      <p:ext uri="{BB962C8B-B14F-4D97-AF65-F5344CB8AC3E}">
        <p14:creationId xmlns:p14="http://schemas.microsoft.com/office/powerpoint/2010/main" val="135743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97BC5-5A84-5C02-F239-C458A94A92EA}"/>
              </a:ext>
            </a:extLst>
          </p:cNvPr>
          <p:cNvSpPr>
            <a:spLocks noGrp="1"/>
          </p:cNvSpPr>
          <p:nvPr>
            <p:ph type="title"/>
          </p:nvPr>
        </p:nvSpPr>
        <p:spPr/>
        <p:txBody>
          <a:bodyPr/>
          <a:lstStyle/>
          <a:p>
            <a:r>
              <a:rPr lang="en-US" dirty="0"/>
              <a:t>A Question for Healthcare Data Breaches Generally</a:t>
            </a:r>
          </a:p>
        </p:txBody>
      </p:sp>
      <p:sp>
        <p:nvSpPr>
          <p:cNvPr id="3" name="Content Placeholder 2">
            <a:extLst>
              <a:ext uri="{FF2B5EF4-FFF2-40B4-BE49-F238E27FC236}">
                <a16:creationId xmlns:a16="http://schemas.microsoft.com/office/drawing/2014/main" id="{F11E835F-4068-CB4D-67DA-10E1438CEB37}"/>
              </a:ext>
            </a:extLst>
          </p:cNvPr>
          <p:cNvSpPr>
            <a:spLocks noGrp="1"/>
          </p:cNvSpPr>
          <p:nvPr>
            <p:ph idx="1"/>
          </p:nvPr>
        </p:nvSpPr>
        <p:spPr/>
        <p:txBody>
          <a:bodyPr/>
          <a:lstStyle/>
          <a:p>
            <a:pPr marL="0"/>
            <a:r>
              <a:rPr lang="en-US" sz="2800" kern="100" dirty="0">
                <a:effectLst/>
                <a:ea typeface="Aptos" panose="020B0004020202020204" pitchFamily="34" charset="0"/>
                <a:cs typeface="Times New Roman" panose="02020603050405020304" pitchFamily="18" charset="0"/>
              </a:rPr>
              <a:t>2021 was a bad year for data breaches with 45.9 million records breached, and 2022 was worse with 51.9 million records breached, but 2023 smashed all previous records with an astonishing 168 million records exposed, stolen, or otherwise impermissibly disclosed. The huge total for 2023 includes 26 data breaches of more than 1 million records and four breaches of more than 8 million records. </a:t>
            </a:r>
          </a:p>
          <a:p>
            <a:pPr marL="996950" lvl="3"/>
            <a:r>
              <a:rPr lang="en-US" sz="1800" kern="0" dirty="0">
                <a:effectLst/>
                <a:ea typeface="Aptos" panose="020B0004020202020204" pitchFamily="34" charset="0"/>
                <a:cs typeface="Times New Roman" panose="02020603050405020304" pitchFamily="18" charset="0"/>
              </a:rPr>
              <a:t>Steve Alder, </a:t>
            </a:r>
            <a:r>
              <a:rPr lang="en-US" sz="1800" i="1" kern="0" dirty="0">
                <a:effectLst/>
                <a:ea typeface="Aptos" panose="020B0004020202020204" pitchFamily="34" charset="0"/>
                <a:cs typeface="Times New Roman" panose="02020603050405020304" pitchFamily="18" charset="0"/>
              </a:rPr>
              <a:t>Healthcare Data Breach Statistics</a:t>
            </a:r>
            <a:r>
              <a:rPr lang="en-US" sz="1800" kern="0" dirty="0">
                <a:effectLst/>
                <a:ea typeface="Aptos" panose="020B0004020202020204" pitchFamily="34" charset="0"/>
                <a:cs typeface="Times New Roman" panose="02020603050405020304" pitchFamily="18" charset="0"/>
              </a:rPr>
              <a:t>, </a:t>
            </a:r>
            <a:r>
              <a:rPr lang="en-US" sz="1800" kern="0" cap="small" dirty="0">
                <a:effectLst/>
                <a:ea typeface="Aptos" panose="020B0004020202020204" pitchFamily="34" charset="0"/>
                <a:cs typeface="Times New Roman" panose="02020603050405020304" pitchFamily="18" charset="0"/>
              </a:rPr>
              <a:t>The HIPAA Journal</a:t>
            </a:r>
            <a:r>
              <a:rPr lang="en-US" sz="1800" kern="0" dirty="0">
                <a:effectLst/>
                <a:ea typeface="Aptos" panose="020B0004020202020204" pitchFamily="34" charset="0"/>
                <a:cs typeface="Times New Roman" panose="02020603050405020304" pitchFamily="18" charset="0"/>
              </a:rPr>
              <a:t> (Jan. 20, 2025), </a:t>
            </a:r>
            <a:r>
              <a:rPr lang="en-US" sz="1800" kern="0" dirty="0">
                <a:effectLst/>
                <a:ea typeface="Aptos" panose="020B0004020202020204" pitchFamily="34" charset="0"/>
                <a:cs typeface="Times New Roman" panose="02020603050405020304" pitchFamily="18" charset="0"/>
                <a:hlinkClick r:id="rId2"/>
              </a:rPr>
              <a:t>https://www.hipaajournal.com/healthcare-data-breach-statistics/</a:t>
            </a:r>
            <a:r>
              <a:rPr lang="en-US" sz="1800" kern="0" dirty="0">
                <a:effectLst/>
                <a:ea typeface="Aptos" panose="020B0004020202020204" pitchFamily="34" charset="0"/>
                <a:cs typeface="Times New Roman" panose="02020603050405020304" pitchFamily="18" charset="0"/>
              </a:rPr>
              <a:t>.</a:t>
            </a:r>
          </a:p>
          <a:p>
            <a:pPr marL="0"/>
            <a:endParaRPr lang="en-US" sz="1800" kern="100" dirty="0">
              <a:effectLst/>
              <a:latin typeface="Verdana" panose="020B0604030504040204" pitchFamily="34" charset="0"/>
              <a:ea typeface="Aptos" panose="020B0004020202020204" pitchFamily="34" charset="0"/>
              <a:cs typeface="Times New Roman" panose="02020603050405020304" pitchFamily="18" charset="0"/>
            </a:endParaRPr>
          </a:p>
          <a:p>
            <a:pPr marL="0" marR="0"/>
            <a:endParaRPr lang="en-US" sz="1800" kern="100" dirty="0">
              <a:effectLst/>
              <a:latin typeface="Verdana" panose="020B060403050404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48919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691CE-2F94-46DD-F974-95038274CDBB}"/>
              </a:ext>
            </a:extLst>
          </p:cNvPr>
          <p:cNvSpPr>
            <a:spLocks noGrp="1"/>
          </p:cNvSpPr>
          <p:nvPr>
            <p:ph type="title"/>
          </p:nvPr>
        </p:nvSpPr>
        <p:spPr/>
        <p:txBody>
          <a:bodyPr/>
          <a:lstStyle/>
          <a:p>
            <a:r>
              <a:rPr lang="en-US" dirty="0"/>
              <a:t>Compare Target Data Breach Harms</a:t>
            </a:r>
          </a:p>
        </p:txBody>
      </p:sp>
      <p:sp>
        <p:nvSpPr>
          <p:cNvPr id="3" name="Content Placeholder 2">
            <a:extLst>
              <a:ext uri="{FF2B5EF4-FFF2-40B4-BE49-F238E27FC236}">
                <a16:creationId xmlns:a16="http://schemas.microsoft.com/office/drawing/2014/main" id="{5AFBA442-5127-511B-698A-CBA06F56FA99}"/>
              </a:ext>
            </a:extLst>
          </p:cNvPr>
          <p:cNvSpPr>
            <a:spLocks noGrp="1"/>
          </p:cNvSpPr>
          <p:nvPr>
            <p:ph idx="1"/>
          </p:nvPr>
        </p:nvSpPr>
        <p:spPr/>
        <p:txBody>
          <a:bodyPr/>
          <a:lstStyle/>
          <a:p>
            <a:r>
              <a:rPr lang="en-US" dirty="0"/>
              <a:t>We highlight the nature of the harms to 23andMe users by compare them with harms that flow from a data breach that does not involve sensitive genetic and health information. </a:t>
            </a:r>
          </a:p>
          <a:p>
            <a:r>
              <a:rPr lang="en-US" dirty="0"/>
              <a:t>We take as an example the 2013 Target Corporation data breach.</a:t>
            </a:r>
          </a:p>
        </p:txBody>
      </p:sp>
    </p:spTree>
    <p:extLst>
      <p:ext uri="{BB962C8B-B14F-4D97-AF65-F5344CB8AC3E}">
        <p14:creationId xmlns:p14="http://schemas.microsoft.com/office/powerpoint/2010/main" val="1378447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4B978-1BAC-AD32-2101-6E88A41EF715}"/>
              </a:ext>
            </a:extLst>
          </p:cNvPr>
          <p:cNvSpPr>
            <a:spLocks noGrp="1"/>
          </p:cNvSpPr>
          <p:nvPr>
            <p:ph type="title"/>
          </p:nvPr>
        </p:nvSpPr>
        <p:spPr/>
        <p:txBody>
          <a:bodyPr/>
          <a:lstStyle/>
          <a:p>
            <a:r>
              <a:rPr lang="en-US" dirty="0"/>
              <a:t>Three Groups</a:t>
            </a:r>
          </a:p>
        </p:txBody>
      </p:sp>
      <p:sp>
        <p:nvSpPr>
          <p:cNvPr id="3" name="Content Placeholder 2">
            <a:extLst>
              <a:ext uri="{FF2B5EF4-FFF2-40B4-BE49-F238E27FC236}">
                <a16:creationId xmlns:a16="http://schemas.microsoft.com/office/drawing/2014/main" id="{CC7CC095-0545-4B69-4EB4-45DDCB7CAC74}"/>
              </a:ext>
            </a:extLst>
          </p:cNvPr>
          <p:cNvSpPr>
            <a:spLocks noGrp="1"/>
          </p:cNvSpPr>
          <p:nvPr>
            <p:ph idx="1"/>
          </p:nvPr>
        </p:nvSpPr>
        <p:spPr>
          <a:xfrm>
            <a:off x="577770" y="1143000"/>
            <a:ext cx="10972800" cy="5437186"/>
          </a:xfrm>
        </p:spPr>
        <p:txBody>
          <a:bodyPr/>
          <a:lstStyle/>
          <a:p>
            <a:r>
              <a:rPr lang="en-US" sz="2800" dirty="0">
                <a:effectLst/>
                <a:ea typeface="Aptos" panose="020B0004020202020204" pitchFamily="34" charset="0"/>
                <a:cs typeface="Times New Roman" panose="02020603050405020304" pitchFamily="18" charset="0"/>
              </a:rPr>
              <a:t>Target’s harms divide into three groups. </a:t>
            </a:r>
          </a:p>
          <a:p>
            <a:pPr lvl="1"/>
            <a:r>
              <a:rPr lang="en-US" sz="2800" dirty="0">
                <a:ea typeface="Aptos" panose="020B0004020202020204" pitchFamily="34" charset="0"/>
                <a:cs typeface="Times New Roman" panose="02020603050405020304" pitchFamily="18" charset="0"/>
              </a:rPr>
              <a:t>A</a:t>
            </a:r>
            <a:r>
              <a:rPr lang="en-US" sz="2800" dirty="0">
                <a:effectLst/>
                <a:ea typeface="Aptos" panose="020B0004020202020204" pitchFamily="34" charset="0"/>
                <a:cs typeface="Times New Roman" panose="02020603050405020304" pitchFamily="18" charset="0"/>
              </a:rPr>
              <a:t>ctual losses from fraudulent credit and debit card charges. </a:t>
            </a:r>
          </a:p>
          <a:p>
            <a:pPr lvl="1"/>
            <a:r>
              <a:rPr lang="en-US" sz="2800" dirty="0">
                <a:effectLst/>
                <a:ea typeface="Aptos" panose="020B0004020202020204" pitchFamily="34" charset="0"/>
                <a:cs typeface="Times New Roman" panose="02020603050405020304" pitchFamily="18" charset="0"/>
              </a:rPr>
              <a:t>Second, the imminent risk losses of such losses. </a:t>
            </a:r>
          </a:p>
          <a:p>
            <a:pPr lvl="1"/>
            <a:r>
              <a:rPr lang="en-US" sz="2800" dirty="0">
                <a:effectLst/>
                <a:ea typeface="Aptos" panose="020B0004020202020204" pitchFamily="34" charset="0"/>
                <a:cs typeface="Times New Roman" panose="02020603050405020304" pitchFamily="18" charset="0"/>
              </a:rPr>
              <a:t>Third, potential—but not imminent—risk of such losses. </a:t>
            </a:r>
          </a:p>
          <a:p>
            <a:r>
              <a:rPr lang="en-US" sz="2400" dirty="0"/>
              <a:t>used for identity theft was only 2.6%.</a:t>
            </a:r>
          </a:p>
          <a:p>
            <a:r>
              <a:rPr lang="en-US" sz="2800" dirty="0">
                <a:ea typeface="Aptos" panose="020B0004020202020204" pitchFamily="34" charset="0"/>
                <a:cs typeface="Times New Roman" panose="02020603050405020304" pitchFamily="18" charset="0"/>
              </a:rPr>
              <a:t>Standing requirements make a recovery for the third group problematic. S</a:t>
            </a:r>
            <a:r>
              <a:rPr lang="en-US" sz="2800" dirty="0">
                <a:solidFill>
                  <a:srgbClr val="000000"/>
                </a:solidFill>
                <a:ea typeface="Aptos" panose="020B0004020202020204" pitchFamily="34" charset="0"/>
                <a:cs typeface="Times New Roman" panose="02020603050405020304" pitchFamily="18" charset="0"/>
              </a:rPr>
              <a:t>tanding requires an injury that is </a:t>
            </a:r>
            <a:r>
              <a:rPr lang="en-US" sz="2800" i="1" dirty="0">
                <a:solidFill>
                  <a:srgbClr val="000000"/>
                </a:solidFill>
                <a:ea typeface="Aptos" panose="020B0004020202020204" pitchFamily="34" charset="0"/>
                <a:cs typeface="Times New Roman" panose="02020603050405020304" pitchFamily="18" charset="0"/>
              </a:rPr>
              <a:t>actual or imminent. </a:t>
            </a:r>
          </a:p>
          <a:p>
            <a:pPr lvl="1"/>
            <a:r>
              <a:rPr lang="en-US" sz="2400" i="1" kern="100" dirty="0">
                <a:ea typeface="Aptos" panose="020B0004020202020204" pitchFamily="34" charset="0"/>
                <a:cs typeface="Times New Roman" panose="02020603050405020304" pitchFamily="18" charset="0"/>
              </a:rPr>
              <a:t>Clapper v. Amnesty Intl. USA</a:t>
            </a:r>
            <a:r>
              <a:rPr lang="en-US" sz="2400" kern="100" dirty="0">
                <a:ea typeface="Aptos" panose="020B0004020202020204" pitchFamily="34" charset="0"/>
                <a:cs typeface="Times New Roman" panose="02020603050405020304" pitchFamily="18" charset="0"/>
              </a:rPr>
              <a:t>, 568 U.S. 398,  408 (2013).</a:t>
            </a:r>
            <a:endParaRPr lang="en-US" sz="2800" i="1" dirty="0">
              <a:ea typeface="Aptos" panose="020B0004020202020204" pitchFamily="34" charset="0"/>
              <a:cs typeface="Times New Roman" panose="02020603050405020304" pitchFamily="18" charset="0"/>
            </a:endParaRPr>
          </a:p>
          <a:p>
            <a:r>
              <a:rPr lang="en-US" sz="2800" dirty="0">
                <a:ea typeface="Aptos" panose="020B0004020202020204" pitchFamily="34" charset="0"/>
                <a:cs typeface="Times New Roman" panose="02020603050405020304" pitchFamily="18" charset="0"/>
              </a:rPr>
              <a:t>The third group’s increased risk of harm does not meet the “</a:t>
            </a:r>
            <a:r>
              <a:rPr lang="en-US" sz="2800" dirty="0">
                <a:solidFill>
                  <a:srgbClr val="000000"/>
                </a:solidFill>
                <a:ea typeface="Aptos" panose="020B0004020202020204" pitchFamily="34" charset="0"/>
                <a:cs typeface="Times New Roman" panose="02020603050405020304" pitchFamily="18" charset="0"/>
              </a:rPr>
              <a:t>actual or imminent requirement. </a:t>
            </a:r>
          </a:p>
          <a:p>
            <a:pPr lvl="1"/>
            <a:r>
              <a:rPr lang="en-US" sz="2400" dirty="0"/>
              <a:t>The group was likely a large one. A recent study found that the probability hacked information being </a:t>
            </a:r>
            <a:endParaRPr lang="en-US" sz="2800" dirty="0">
              <a:solidFill>
                <a:srgbClr val="000000"/>
              </a:solidFill>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49896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FF3E4-CB46-FE85-4813-6F74B3D27A4C}"/>
              </a:ext>
            </a:extLst>
          </p:cNvPr>
          <p:cNvSpPr>
            <a:spLocks noGrp="1"/>
          </p:cNvSpPr>
          <p:nvPr>
            <p:ph type="title"/>
          </p:nvPr>
        </p:nvSpPr>
        <p:spPr/>
        <p:txBody>
          <a:bodyPr/>
          <a:lstStyle/>
          <a:p>
            <a:r>
              <a:rPr lang="en-US" dirty="0"/>
              <a:t>23andMe Users: Actual Harms, Imminent Risk</a:t>
            </a:r>
          </a:p>
        </p:txBody>
      </p:sp>
      <p:sp>
        <p:nvSpPr>
          <p:cNvPr id="3" name="Content Placeholder 2">
            <a:extLst>
              <a:ext uri="{FF2B5EF4-FFF2-40B4-BE49-F238E27FC236}">
                <a16:creationId xmlns:a16="http://schemas.microsoft.com/office/drawing/2014/main" id="{31664C0F-3797-FE51-9AC4-5EFB542BD321}"/>
              </a:ext>
            </a:extLst>
          </p:cNvPr>
          <p:cNvSpPr>
            <a:spLocks noGrp="1"/>
          </p:cNvSpPr>
          <p:nvPr>
            <p:ph idx="1"/>
          </p:nvPr>
        </p:nvSpPr>
        <p:spPr/>
        <p:txBody>
          <a:bodyPr/>
          <a:lstStyle/>
          <a:p>
            <a:r>
              <a:rPr lang="en-US" dirty="0"/>
              <a:t>The 23andMe users alleged actual harms consisting of financial loss and emotional distress. </a:t>
            </a:r>
          </a:p>
          <a:p>
            <a:r>
              <a:rPr lang="en-US" dirty="0"/>
              <a:t>They also allege the imminent risk of harm.</a:t>
            </a:r>
          </a:p>
        </p:txBody>
      </p:sp>
    </p:spTree>
    <p:extLst>
      <p:ext uri="{BB962C8B-B14F-4D97-AF65-F5344CB8AC3E}">
        <p14:creationId xmlns:p14="http://schemas.microsoft.com/office/powerpoint/2010/main" val="2151296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005F6-A31A-E973-492A-4BB2D59B58CF}"/>
              </a:ext>
            </a:extLst>
          </p:cNvPr>
          <p:cNvSpPr>
            <a:spLocks noGrp="1"/>
          </p:cNvSpPr>
          <p:nvPr>
            <p:ph type="title"/>
          </p:nvPr>
        </p:nvSpPr>
        <p:spPr/>
        <p:txBody>
          <a:bodyPr/>
          <a:lstStyle/>
          <a:p>
            <a:r>
              <a:rPr lang="en-US" dirty="0"/>
              <a:t>Increased But Non-Imminent Risk of Harm</a:t>
            </a:r>
          </a:p>
        </p:txBody>
      </p:sp>
      <p:sp>
        <p:nvSpPr>
          <p:cNvPr id="3" name="Content Placeholder 2">
            <a:extLst>
              <a:ext uri="{FF2B5EF4-FFF2-40B4-BE49-F238E27FC236}">
                <a16:creationId xmlns:a16="http://schemas.microsoft.com/office/drawing/2014/main" id="{A8BEC259-B3B6-659A-0550-AD06ECB4C4CB}"/>
              </a:ext>
            </a:extLst>
          </p:cNvPr>
          <p:cNvSpPr>
            <a:spLocks noGrp="1"/>
          </p:cNvSpPr>
          <p:nvPr>
            <p:ph idx="1"/>
          </p:nvPr>
        </p:nvSpPr>
        <p:spPr/>
        <p:txBody>
          <a:bodyPr/>
          <a:lstStyle/>
          <a:p>
            <a:r>
              <a:rPr lang="en-US" dirty="0"/>
              <a:t>The complaint alleges an increased non-imminent risk of harm. Users </a:t>
            </a:r>
          </a:p>
          <a:p>
            <a:pPr lvl="1"/>
            <a:r>
              <a:rPr lang="en-US" sz="2800" dirty="0"/>
              <a:t>will suffer from future damages associated with the unauthorized use and misuse of their Private Information, as data thieves will continue to use the information to their placing users at heightened </a:t>
            </a:r>
            <a:r>
              <a:rPr lang="en-US" sz="2800" b="1" dirty="0"/>
              <a:t>. . . </a:t>
            </a:r>
            <a:r>
              <a:rPr lang="en-US" sz="2800" dirty="0"/>
              <a:t>risk of harms including identity theft, fraud, blackmail, harassment, intimidation, vandalism, assault, extortion, hate crimes, and other related harms.  M</a:t>
            </a:r>
          </a:p>
          <a:p>
            <a:pPr marL="344487" lvl="1" indent="0">
              <a:buNone/>
            </a:pPr>
            <a:r>
              <a:rPr lang="en-US" dirty="0"/>
              <a:t>The omitted text characterizes the risk as “imminent.” </a:t>
            </a:r>
          </a:p>
        </p:txBody>
      </p:sp>
    </p:spTree>
    <p:extLst>
      <p:ext uri="{BB962C8B-B14F-4D97-AF65-F5344CB8AC3E}">
        <p14:creationId xmlns:p14="http://schemas.microsoft.com/office/powerpoint/2010/main" val="3617080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E406D-6A79-638C-B84A-06AE0F0F8AA7}"/>
              </a:ext>
            </a:extLst>
          </p:cNvPr>
          <p:cNvSpPr>
            <a:spLocks noGrp="1"/>
          </p:cNvSpPr>
          <p:nvPr>
            <p:ph type="title"/>
          </p:nvPr>
        </p:nvSpPr>
        <p:spPr/>
        <p:txBody>
          <a:bodyPr/>
          <a:lstStyle/>
          <a:p>
            <a:r>
              <a:rPr lang="en-US" dirty="0"/>
              <a:t>Only Non-Imminent</a:t>
            </a:r>
          </a:p>
        </p:txBody>
      </p:sp>
      <p:sp>
        <p:nvSpPr>
          <p:cNvPr id="3" name="Content Placeholder 2">
            <a:extLst>
              <a:ext uri="{FF2B5EF4-FFF2-40B4-BE49-F238E27FC236}">
                <a16:creationId xmlns:a16="http://schemas.microsoft.com/office/drawing/2014/main" id="{5D93636F-9641-57DB-2BF4-61593832FA9A}"/>
              </a:ext>
            </a:extLst>
          </p:cNvPr>
          <p:cNvSpPr>
            <a:spLocks noGrp="1"/>
          </p:cNvSpPr>
          <p:nvPr>
            <p:ph idx="1"/>
          </p:nvPr>
        </p:nvSpPr>
        <p:spPr>
          <a:xfrm>
            <a:off x="609600" y="1295400"/>
            <a:ext cx="10972800" cy="5181600"/>
          </a:xfrm>
        </p:spPr>
        <p:txBody>
          <a:bodyPr/>
          <a:lstStyle/>
          <a:p>
            <a:r>
              <a:rPr lang="en-US" dirty="0"/>
              <a:t>In </a:t>
            </a:r>
            <a:r>
              <a:rPr lang="en-US" i="1" dirty="0"/>
              <a:t>Clapper v. Amnesty</a:t>
            </a:r>
            <a:r>
              <a:rPr lang="en-US" dirty="0"/>
              <a:t>, the United States Supreme Court held that a future injury must be “certainly impending” to confer standing on plaintiff.</a:t>
            </a:r>
          </a:p>
          <a:p>
            <a:r>
              <a:rPr lang="en-US" dirty="0"/>
              <a:t>A 2.6% chance of injury is not “certainly impending.” </a:t>
            </a:r>
          </a:p>
          <a:p>
            <a:r>
              <a:rPr lang="en-US" dirty="0"/>
              <a:t>A similar point holds for future emotional distress injuries. The hack compromised 6.9 million customer accounts.  What is the probability that one individual among the millions some future emotional distress as a result of a misuse of their data?</a:t>
            </a:r>
          </a:p>
          <a:p>
            <a:r>
              <a:rPr lang="en-US" dirty="0"/>
              <a:t>Nothing alleged in the complaint shows that such injuries are “certainly impending,”</a:t>
            </a:r>
          </a:p>
        </p:txBody>
      </p:sp>
    </p:spTree>
    <p:extLst>
      <p:ext uri="{BB962C8B-B14F-4D97-AF65-F5344CB8AC3E}">
        <p14:creationId xmlns:p14="http://schemas.microsoft.com/office/powerpoint/2010/main" val="30732060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1851</Words>
  <Application>Microsoft Office PowerPoint</Application>
  <PresentationFormat>Widescreen</PresentationFormat>
  <Paragraphs>87</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PMingLiU</vt:lpstr>
      <vt:lpstr>Aptos</vt:lpstr>
      <vt:lpstr>Arial</vt:lpstr>
      <vt:lpstr>Calibri</vt:lpstr>
      <vt:lpstr>Garamond</vt:lpstr>
      <vt:lpstr>Verdana</vt:lpstr>
      <vt:lpstr>Wingdings</vt:lpstr>
      <vt:lpstr>Edge</vt:lpstr>
      <vt:lpstr>Data Breaches and Non-Economic Damages:  Lessons from 23andMe </vt:lpstr>
      <vt:lpstr>The 23andMe Data Breach</vt:lpstr>
      <vt:lpstr>Loss of Informational Privacy</vt:lpstr>
      <vt:lpstr>A Question for Healthcare Data Breaches Generally</vt:lpstr>
      <vt:lpstr>Compare Target Data Breach Harms</vt:lpstr>
      <vt:lpstr>Three Groups</vt:lpstr>
      <vt:lpstr>23andMe Users: Actual Harms, Imminent Risk</vt:lpstr>
      <vt:lpstr>Increased But Non-Imminent Risk of Harm</vt:lpstr>
      <vt:lpstr>Only Non-Imminent</vt:lpstr>
      <vt:lpstr>An Exception</vt:lpstr>
      <vt:lpstr>Why Not Just One More Non-Imminent Risk?</vt:lpstr>
      <vt:lpstr>An Answer</vt:lpstr>
      <vt:lpstr>William  James on the Self</vt:lpstr>
      <vt:lpstr>A Conception of the Self</vt:lpstr>
      <vt:lpstr>The claim Is Obviously False  </vt:lpstr>
      <vt:lpstr>Self-realization Would Still Occur</vt:lpstr>
      <vt:lpstr>An Example</vt:lpstr>
      <vt:lpstr>Territories of the Self</vt:lpstr>
      <vt:lpstr>The Effect of Disclosure </vt:lpstr>
      <vt:lpstr>A Legal Response?</vt:lpstr>
      <vt:lpstr>Negligence?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301</cp:revision>
  <dcterms:created xsi:type="dcterms:W3CDTF">2008-02-21T14:28:24Z</dcterms:created>
  <dcterms:modified xsi:type="dcterms:W3CDTF">2025-03-31T19:05:49Z</dcterms:modified>
</cp:coreProperties>
</file>