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9" r:id="rId10"/>
    <p:sldId id="266" r:id="rId11"/>
    <p:sldId id="263" r:id="rId12"/>
    <p:sldId id="306" r:id="rId13"/>
    <p:sldId id="307" r:id="rId14"/>
    <p:sldId id="325" r:id="rId15"/>
    <p:sldId id="308" r:id="rId16"/>
    <p:sldId id="309" r:id="rId17"/>
    <p:sldId id="310" r:id="rId18"/>
    <p:sldId id="321" r:id="rId19"/>
    <p:sldId id="323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0000"/>
    <a:srgbClr val="000066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9" autoAdjust="0"/>
    <p:restoredTop sz="94671" autoAdjust="0"/>
  </p:normalViewPr>
  <p:slideViewPr>
    <p:cSldViewPr>
      <p:cViewPr varScale="1">
        <p:scale>
          <a:sx n="66" d="100"/>
          <a:sy n="66" d="100"/>
        </p:scale>
        <p:origin x="128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1188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>
            <a:extLst>
              <a:ext uri="{FF2B5EF4-FFF2-40B4-BE49-F238E27FC236}">
                <a16:creationId xmlns:a16="http://schemas.microsoft.com/office/drawing/2014/main" id="{4C7387C2-0077-DAE0-CF47-FC4BD9443A5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07" name="Rectangle 3">
            <a:extLst>
              <a:ext uri="{FF2B5EF4-FFF2-40B4-BE49-F238E27FC236}">
                <a16:creationId xmlns:a16="http://schemas.microsoft.com/office/drawing/2014/main" id="{751FA30B-68B3-397E-1794-1C303A3A75B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EBD56957-AA30-E06C-3247-9925F87BF9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/>
          </a:extLst>
        </p:spPr>
      </p:sp>
      <p:sp>
        <p:nvSpPr>
          <p:cNvPr id="175109" name="Rectangle 5">
            <a:extLst>
              <a:ext uri="{FF2B5EF4-FFF2-40B4-BE49-F238E27FC236}">
                <a16:creationId xmlns:a16="http://schemas.microsoft.com/office/drawing/2014/main" id="{0396DB1E-A35C-ABE8-5482-861F98C3389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5110" name="Rectangle 6">
            <a:extLst>
              <a:ext uri="{FF2B5EF4-FFF2-40B4-BE49-F238E27FC236}">
                <a16:creationId xmlns:a16="http://schemas.microsoft.com/office/drawing/2014/main" id="{B8381BC7-D5FD-8BD6-4781-BEB9E49E93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11" name="Rectangle 7">
            <a:extLst>
              <a:ext uri="{FF2B5EF4-FFF2-40B4-BE49-F238E27FC236}">
                <a16:creationId xmlns:a16="http://schemas.microsoft.com/office/drawing/2014/main" id="{672939A0-D75E-58A0-EC15-59EFBA0D9A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2B72F73-25F3-4190-866B-850CCFA8D45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F7E2B4B2-879F-3CA3-734D-67DE8586C0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489EDAB-2B39-4B3E-AF09-B35B6747A5E3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89DAE99D-89CF-71B3-6CC4-FD49324CA7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D07954A0-2E07-19E7-9BE2-422A4FCAA0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A5D0A34A-38BB-4943-9359-9779A9A5F401}" type="slidenum">
              <a:rPr kumimoji="1" lang="en-US" sz="1200">
                <a:latin typeface="Times New Roman" pitchFamily="18" charset="0"/>
                <a:ea typeface="Gulim" pitchFamily="34" charset="-127"/>
              </a:rPr>
              <a:pPr eaLnBrk="1" hangingPunct="1"/>
              <a:t>12</a:t>
            </a:fld>
            <a:endParaRPr kumimoji="1" lang="en-US" sz="1200"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Gulim" pitchFamily="34" charset="-127"/>
              <a:ea typeface="Gulim" pitchFamily="34" charset="-127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880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9A932CAE-677B-425D-849B-9CD9B151A548}" type="slidenum">
              <a:rPr kumimoji="1" lang="en-US" sz="1200">
                <a:latin typeface="Times New Roman" pitchFamily="18" charset="0"/>
                <a:ea typeface="Gulim" pitchFamily="34" charset="-127"/>
              </a:rPr>
              <a:pPr eaLnBrk="1" hangingPunct="1"/>
              <a:t>15</a:t>
            </a:fld>
            <a:endParaRPr kumimoji="1" lang="en-US" sz="1200"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Gulim" pitchFamily="34" charset="-127"/>
                <a:ea typeface="Gulim" pitchFamily="34" charset="-127"/>
              </a:rPr>
              <a:t>Insurance market less profitable when buyers have more information about their risk than sellers</a:t>
            </a:r>
          </a:p>
          <a:p>
            <a:pPr eaLnBrk="1" hangingPunct="1"/>
            <a:r>
              <a:rPr lang="en-US">
                <a:latin typeface="Gulim" pitchFamily="34" charset="-127"/>
                <a:ea typeface="Gulim" pitchFamily="34" charset="-127"/>
              </a:rPr>
              <a:t>Flat-rate checking likely to be selected against by high-balance, low activity customers.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27764-B79E-469C-A9E7-AB266463D35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265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4BAC97A7-F4EE-4056-A433-53518B12880C}" type="slidenum">
              <a:rPr kumimoji="1" lang="en-US" sz="1200">
                <a:latin typeface="Times New Roman" pitchFamily="18" charset="0"/>
                <a:ea typeface="Gulim" pitchFamily="34" charset="-127"/>
              </a:rPr>
              <a:pPr eaLnBrk="1" hangingPunct="1"/>
              <a:t>17</a:t>
            </a:fld>
            <a:endParaRPr kumimoji="1" lang="en-US" sz="1200"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Gulim" pitchFamily="34" charset="-127"/>
                <a:ea typeface="Gulim" pitchFamily="34" charset="-127"/>
              </a:rPr>
              <a:t>Volvo: bought by less safe (adverse selection) and/or drive faster/worse (moral hazard)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7D1DF2A7-44E2-9DD8-984A-C2A6F5600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533795B6-46F3-F691-D9E0-4705EB1795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7B4F0E-0D62-7214-BE6D-EE6104FA56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2A8CC2-DA35-E870-D031-F1774F0BEC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749592-AB9E-390E-CF6F-D770A4835D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B3AF7-BCF5-4CB7-90EC-ADBFF7A205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8505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7098C0-B8A7-5C7A-1F44-7500F7ACC2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D29FB0-7B80-EC22-FA04-C499120B1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B6606ED-E93F-8DF5-F367-58F073B365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BB3FE4-0C20-410E-B2ED-795406F498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26774B-9358-28F7-4A45-901AC74637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0FAE25-6E2D-F05F-C9E5-3FA7D250C0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78FC9A-48A8-881A-9A4F-CF27387028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CA5C09-30E2-4801-8D23-64F1DF81D8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7701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5C1D061-9DB4-0D3C-DCB3-C77DF0520F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0F5DB5-A203-6C09-C979-2561C25CB3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F79149-1A1E-2CFA-4F06-FFA73AD44D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E11D94-2C23-4A15-A7F2-48580E016F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871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452533-23A3-2F5C-23EA-025C71D6CD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967A99-32D7-ABE6-1A9D-1E6985F91D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749ECA-FB17-6AD9-3613-2210F76908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4B7A2B-9610-4A88-BDBC-EF7843B3EA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5376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B952C1-1913-F76D-93E6-1A0D550D16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5BBA42-2408-3CCE-E251-25611AE68D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626DDF-1378-0D13-D32C-628D669C8A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7FC708-2612-4B8B-8A57-2FFD33275C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7605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9DD3145-EDCD-3946-FC18-CA039CD539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2D4481F-044D-3A79-794E-2B80798218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8309CD3-E66B-FF0B-6FB7-FA8A129CFA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7585C9-7A03-47BD-9BA7-484EC2D776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7530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3445712-6833-02F8-5AD3-A940AE086F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6CDC836-488C-830C-29CE-64DBF3AC96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D856395-36FB-4ED6-04DE-DBF8D15B89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EC2B56-EC56-4CBA-A84A-463B73A930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33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6B2E7A5-FC4E-0EA6-38F0-CB42D3A6A8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E61270B-3D11-7BC8-BA6B-11B51B3AD9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95BFC38-0542-338F-FF2C-50922BF1A9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B90EED-9DA9-4E35-8FD1-6CA2AF1607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384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B2D8BA-33C6-61F4-7EF5-D17E31C71B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64BD05-F433-AACB-78E0-A74EC05D41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C3AC43-B1A8-9905-8711-C8275F07AA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2A99E4-EE54-4954-A5CE-7170DA6925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10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393582-C55B-52C3-3607-138B91D361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ED954D-D5A2-CEDE-3190-FEA966633D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4F84D3-E862-C64A-01E3-7A26CF35A5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0FFF61-A22F-4199-8AA2-4DAD1D2F0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511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A6721C3-16D2-A5DB-DC1E-F24620C4A9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CF54AE0-2A24-BB0D-593D-421B942CFE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8964" name="Rectangle 4">
            <a:extLst>
              <a:ext uri="{FF2B5EF4-FFF2-40B4-BE49-F238E27FC236}">
                <a16:creationId xmlns:a16="http://schemas.microsoft.com/office/drawing/2014/main" id="{3322103D-B67C-0F9C-4748-6C50489C4C9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8965" name="Rectangle 5">
            <a:extLst>
              <a:ext uri="{FF2B5EF4-FFF2-40B4-BE49-F238E27FC236}">
                <a16:creationId xmlns:a16="http://schemas.microsoft.com/office/drawing/2014/main" id="{F5476BDF-C44A-B321-9BB9-5562E851C11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8966" name="Rectangle 6">
            <a:extLst>
              <a:ext uri="{FF2B5EF4-FFF2-40B4-BE49-F238E27FC236}">
                <a16:creationId xmlns:a16="http://schemas.microsoft.com/office/drawing/2014/main" id="{54891309-7EF4-6B7F-B4D3-A2195A14E0C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fld id="{B4DFF2FB-4C99-4953-8441-27639E0103C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A4154D66-6480-DD73-0E83-77E5F8C70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6" r:id="rId1"/>
    <p:sldLayoutId id="2147484326" r:id="rId2"/>
    <p:sldLayoutId id="2147484327" r:id="rId3"/>
    <p:sldLayoutId id="2147484328" r:id="rId4"/>
    <p:sldLayoutId id="2147484329" r:id="rId5"/>
    <p:sldLayoutId id="2147484330" r:id="rId6"/>
    <p:sldLayoutId id="2147484331" r:id="rId7"/>
    <p:sldLayoutId id="2147484332" r:id="rId8"/>
    <p:sldLayoutId id="2147484333" r:id="rId9"/>
    <p:sldLayoutId id="2147484334" r:id="rId10"/>
    <p:sldLayoutId id="21474843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  <a:ea typeface="ＭＳ Ｐゴシック" charset="0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tx1"/>
        </a:buClr>
        <a:buSzPct val="4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44C40BB-09CD-7235-39C0-8519C3DDC02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82296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>
                <a:cs typeface="+mj-cs"/>
              </a:rPr>
              <a:t>Competitive Markets—Perfect and Otherwise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311239B-139D-2E03-DB2C-C0DDA52CE3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800">
                <a:ea typeface="ＭＳ Ｐゴシック" pitchFamily="34" charset="-128"/>
              </a:rPr>
              <a:t>Richard </a:t>
            </a:r>
            <a:r>
              <a:rPr lang="en-US" sz="1800" dirty="0">
                <a:ea typeface="ＭＳ Ｐゴシック" pitchFamily="34" charset="-128"/>
              </a:rPr>
              <a:t>Warner</a:t>
            </a:r>
          </a:p>
          <a:p>
            <a:pPr eaLnBrk="1" hangingPunct="1">
              <a:buFont typeface="Wingdings" charset="0"/>
              <a:buNone/>
              <a:defRPr/>
            </a:pPr>
            <a:endParaRPr lang="en-US" sz="1800" dirty="0"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rved Down Arrow 3">
            <a:extLst>
              <a:ext uri="{FF2B5EF4-FFF2-40B4-BE49-F238E27FC236}">
                <a16:creationId xmlns:a16="http://schemas.microsoft.com/office/drawing/2014/main" id="{3FE91F1E-43A0-A5C6-82BF-A0EAAA44D626}"/>
              </a:ext>
            </a:extLst>
          </p:cNvPr>
          <p:cNvSpPr/>
          <p:nvPr/>
        </p:nvSpPr>
        <p:spPr>
          <a:xfrm>
            <a:off x="2819400" y="1524000"/>
            <a:ext cx="3500438" cy="519113"/>
          </a:xfrm>
          <a:prstGeom prst="curvedDownArrow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6387" name="TextBox 4">
            <a:extLst>
              <a:ext uri="{FF2B5EF4-FFF2-40B4-BE49-F238E27FC236}">
                <a16:creationId xmlns:a16="http://schemas.microsoft.com/office/drawing/2014/main" id="{73E3ED1E-1E26-6DA3-0ED4-A011CAD3C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286000"/>
            <a:ext cx="2362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Sellers offer Bad Terms when buyers prefer Good Terms</a:t>
            </a:r>
          </a:p>
        </p:txBody>
      </p:sp>
      <p:sp>
        <p:nvSpPr>
          <p:cNvPr id="16388" name="TextBox 5">
            <a:extLst>
              <a:ext uri="{FF2B5EF4-FFF2-40B4-BE49-F238E27FC236}">
                <a16:creationId xmlns:a16="http://schemas.microsoft.com/office/drawing/2014/main" id="{1446AB0C-2F0C-CB5A-798F-316298788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9738" y="2185988"/>
            <a:ext cx="3467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Some sellers offer Good Terms</a:t>
            </a:r>
          </a:p>
        </p:txBody>
      </p:sp>
      <p:sp>
        <p:nvSpPr>
          <p:cNvPr id="16389" name="TextBox 6">
            <a:extLst>
              <a:ext uri="{FF2B5EF4-FFF2-40B4-BE49-F238E27FC236}">
                <a16:creationId xmlns:a16="http://schemas.microsoft.com/office/drawing/2014/main" id="{765E4442-826D-6E45-A47E-C3A9370C8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782638"/>
            <a:ext cx="3733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Perfect information and no barriers to entry or exit</a:t>
            </a:r>
          </a:p>
        </p:txBody>
      </p:sp>
      <p:sp>
        <p:nvSpPr>
          <p:cNvPr id="8" name="Curved Down Arrow 7">
            <a:extLst>
              <a:ext uri="{FF2B5EF4-FFF2-40B4-BE49-F238E27FC236}">
                <a16:creationId xmlns:a16="http://schemas.microsoft.com/office/drawing/2014/main" id="{73415518-9CB1-2690-ED3B-86998AC74708}"/>
              </a:ext>
            </a:extLst>
          </p:cNvPr>
          <p:cNvSpPr/>
          <p:nvPr/>
        </p:nvSpPr>
        <p:spPr>
          <a:xfrm rot="5990217">
            <a:off x="5674519" y="3472657"/>
            <a:ext cx="2270125" cy="661987"/>
          </a:xfrm>
          <a:prstGeom prst="curvedDownArrow">
            <a:avLst>
              <a:gd name="adj1" fmla="val 0"/>
              <a:gd name="adj2" fmla="val 50000"/>
              <a:gd name="adj3" fmla="val 25000"/>
            </a:avLst>
          </a:prstGeom>
          <a:solidFill>
            <a:srgbClr val="0070C0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6391" name="TextBox 11">
            <a:extLst>
              <a:ext uri="{FF2B5EF4-FFF2-40B4-BE49-F238E27FC236}">
                <a16:creationId xmlns:a16="http://schemas.microsoft.com/office/drawing/2014/main" id="{EFDFBC11-7337-66B6-26F9-B035DAFF0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999038"/>
            <a:ext cx="2209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Buyers switch to Good Term sellers</a:t>
            </a:r>
          </a:p>
        </p:txBody>
      </p:sp>
      <p:sp>
        <p:nvSpPr>
          <p:cNvPr id="16392" name="TextBox 14">
            <a:extLst>
              <a:ext uri="{FF2B5EF4-FFF2-40B4-BE49-F238E27FC236}">
                <a16:creationId xmlns:a16="http://schemas.microsoft.com/office/drawing/2014/main" id="{6DDAA987-4983-5D1F-713E-BBED4BF8F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9488" y="3203575"/>
            <a:ext cx="19208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Perfect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information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no transaction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costs</a:t>
            </a:r>
          </a:p>
        </p:txBody>
      </p:sp>
      <p:sp>
        <p:nvSpPr>
          <p:cNvPr id="2" name="Curved Up Arrow 1">
            <a:extLst>
              <a:ext uri="{FF2B5EF4-FFF2-40B4-BE49-F238E27FC236}">
                <a16:creationId xmlns:a16="http://schemas.microsoft.com/office/drawing/2014/main" id="{690B273F-1201-0236-F545-4D3329F1F6F8}"/>
              </a:ext>
            </a:extLst>
          </p:cNvPr>
          <p:cNvSpPr/>
          <p:nvPr/>
        </p:nvSpPr>
        <p:spPr>
          <a:xfrm flipH="1">
            <a:off x="2638425" y="5645150"/>
            <a:ext cx="2881313" cy="835025"/>
          </a:xfrm>
          <a:prstGeom prst="curvedUpArrow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6394" name="TextBox 9">
            <a:extLst>
              <a:ext uri="{FF2B5EF4-FFF2-40B4-BE49-F238E27FC236}">
                <a16:creationId xmlns:a16="http://schemas.microsoft.com/office/drawing/2014/main" id="{09E99FB0-AA52-D45A-F3BC-DA8A58742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8325" y="4710113"/>
            <a:ext cx="1600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All sellers offer Good Terms</a:t>
            </a:r>
          </a:p>
        </p:txBody>
      </p:sp>
      <p:sp>
        <p:nvSpPr>
          <p:cNvPr id="16395" name="TextBox 10">
            <a:extLst>
              <a:ext uri="{FF2B5EF4-FFF2-40B4-BE49-F238E27FC236}">
                <a16:creationId xmlns:a16="http://schemas.microsoft.com/office/drawing/2014/main" id="{7CC27B4E-1C1C-4D53-798A-AA85FB5EE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3038" y="6156325"/>
            <a:ext cx="37338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Perfect information and no barriers to entry or exit</a:t>
            </a:r>
          </a:p>
        </p:txBody>
      </p:sp>
      <p:sp>
        <p:nvSpPr>
          <p:cNvPr id="16396" name="TextBox 2">
            <a:extLst>
              <a:ext uri="{FF2B5EF4-FFF2-40B4-BE49-F238E27FC236}">
                <a16:creationId xmlns:a16="http://schemas.microsoft.com/office/drawing/2014/main" id="{EF67D76B-2CFE-851E-47F4-7D15C6A5E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3" y="366713"/>
            <a:ext cx="6357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/>
              <a:t>Works for Contract Terms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6ABCF-1B40-39FD-A389-E1FA9AC3B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Real Markets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77D64-D7FF-5817-7F26-BB108829D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Perfect competition is a set of specifications that actual markets at best approximate.  </a:t>
            </a:r>
          </a:p>
          <a:p>
            <a:pPr>
              <a:defRPr/>
            </a:pPr>
            <a:r>
              <a:rPr lang="en-US" dirty="0"/>
              <a:t>What happens in real markets?</a:t>
            </a:r>
          </a:p>
          <a:p>
            <a:pPr>
              <a:defRPr/>
            </a:pPr>
            <a:r>
              <a:rPr lang="en-US" i="1" dirty="0"/>
              <a:t>If </a:t>
            </a:r>
            <a:r>
              <a:rPr lang="en-US" dirty="0"/>
              <a:t>real markets </a:t>
            </a:r>
            <a:r>
              <a:rPr lang="en-US" i="1" dirty="0"/>
              <a:t>sufficiently closely </a:t>
            </a:r>
            <a:r>
              <a:rPr lang="en-US" dirty="0"/>
              <a:t>approximate perfect competition, we can generally expect similar behavior. </a:t>
            </a:r>
          </a:p>
          <a:p>
            <a:pPr>
              <a:defRPr/>
            </a:pPr>
            <a:r>
              <a:rPr lang="en-US" dirty="0"/>
              <a:t>Real markets in the 21</a:t>
            </a:r>
            <a:r>
              <a:rPr lang="en-US" baseline="30000" dirty="0"/>
              <a:t>st</a:t>
            </a:r>
            <a:r>
              <a:rPr lang="en-US" dirty="0"/>
              <a:t> often fall far short of perfect competition. </a:t>
            </a:r>
          </a:p>
          <a:p>
            <a:pPr lvl="1">
              <a:defRPr/>
            </a:pPr>
            <a:r>
              <a:rPr lang="en-US" dirty="0"/>
              <a:t>Google, Amazon, Facebook, for example. 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kumimoji="1" lang="en-US" altLang="ko-KR" sz="4400" dirty="0">
                <a:ea typeface="ＭＳ Ｐゴシック" pitchFamily="34" charset="-128"/>
              </a:rPr>
              <a:t>Lemons Markets</a:t>
            </a:r>
          </a:p>
        </p:txBody>
      </p:sp>
      <p:sp>
        <p:nvSpPr>
          <p:cNvPr id="17410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kumimoji="1" lang="en-US" altLang="ko-KR" dirty="0" err="1">
                <a:ea typeface="ＭＳ Ｐゴシック" pitchFamily="34" charset="-128"/>
              </a:rPr>
              <a:t>Akerlof’s</a:t>
            </a:r>
            <a:r>
              <a:rPr kumimoji="1" lang="en-US" altLang="ko-KR" dirty="0">
                <a:ea typeface="ＭＳ Ｐゴシック" pitchFamily="34" charset="-128"/>
              </a:rPr>
              <a:t> Nobel-prizewinning paper, ‘The Market for Lemons’ (1970) introduced asymmetric information.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ko-KR" dirty="0">
                <a:ea typeface="ＭＳ Ｐゴシック" pitchFamily="34" charset="-128"/>
              </a:rPr>
              <a:t>Suppose a town has 100 used cars for sale: 50 good ones worth $10,000 and 50 lemons worth $2000. Buyers cannot tell the difference.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ko-KR" dirty="0">
                <a:ea typeface="ＭＳ Ｐゴシック" pitchFamily="34" charset="-128"/>
              </a:rPr>
              <a:t>What is the equilibrium price of used cars?</a:t>
            </a:r>
          </a:p>
          <a:p>
            <a:pPr lvl="1" eaLnBrk="1" hangingPunct="1">
              <a:lnSpc>
                <a:spcPct val="90000"/>
              </a:lnSpc>
            </a:pPr>
            <a:r>
              <a:rPr kumimoji="1" lang="en-US" altLang="ko-KR" dirty="0">
                <a:ea typeface="ＭＳ Ｐゴシック" pitchFamily="34" charset="-128"/>
              </a:rPr>
              <a:t>The expected value of the purchase is (0.5 x $10,000) + (0.5 x $2000) = $6000. </a:t>
            </a:r>
          </a:p>
          <a:p>
            <a:pPr eaLnBrk="1" hangingPunct="1">
              <a:lnSpc>
                <a:spcPct val="90000"/>
              </a:lnSpc>
            </a:pPr>
            <a:endParaRPr lang="en-US" dirty="0">
              <a:latin typeface="Century Gothic" pitchFamily="34" charset="0"/>
              <a:ea typeface="ＭＳ Ｐゴシック" pitchFamily="34" charset="-128"/>
            </a:endParaRPr>
          </a:p>
          <a:p>
            <a:pPr eaLnBrk="1" hangingPunct="1"/>
            <a:endParaRPr lang="en-US" dirty="0">
              <a:latin typeface="Century Gothic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kumimoji="1" lang="en-US" altLang="ko-KR" sz="3800" dirty="0">
                <a:latin typeface="+mn-lt"/>
                <a:ea typeface="ＭＳ Ｐゴシック" charset="0"/>
                <a:cs typeface="ＭＳ Ｐゴシック" charset="0"/>
              </a:rPr>
              <a:t>Why are so many security products so ineffective?</a:t>
            </a:r>
            <a:br>
              <a:rPr kumimoji="1" lang="en-US" altLang="ko-KR" sz="3800" dirty="0">
                <a:latin typeface="+mn-lt"/>
                <a:ea typeface="ＭＳ Ｐゴシック" charset="0"/>
                <a:cs typeface="ＭＳ Ｐゴシック" charset="0"/>
              </a:rPr>
            </a:br>
            <a:endParaRPr lang="en-US" sz="3800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kumimoji="1" lang="en-US" altLang="ko-KR" dirty="0">
                <a:ea typeface="ＭＳ Ｐゴシック" pitchFamily="34" charset="-128"/>
              </a:rPr>
              <a:t>If $6000, </a:t>
            </a:r>
            <a:r>
              <a:rPr kumimoji="1" lang="en-US" altLang="ko-KR" i="1" dirty="0">
                <a:ea typeface="ＭＳ Ｐゴシック" pitchFamily="34" charset="-128"/>
              </a:rPr>
              <a:t>no</a:t>
            </a:r>
            <a:r>
              <a:rPr kumimoji="1" lang="en-US" altLang="ko-KR" dirty="0">
                <a:ea typeface="ＭＳ Ｐゴシック" pitchFamily="34" charset="-128"/>
              </a:rPr>
              <a:t> good cars will be offered for sale. Bad drives out good. 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ko-KR" dirty="0" err="1">
                <a:ea typeface="ＭＳ Ｐゴシック" pitchFamily="34" charset="-128"/>
              </a:rPr>
              <a:t>Akerlof’s</a:t>
            </a:r>
            <a:r>
              <a:rPr kumimoji="1" lang="en-US" altLang="ko-KR" dirty="0">
                <a:ea typeface="ＭＳ Ｐゴシック" pitchFamily="34" charset="-128"/>
              </a:rPr>
              <a:t> work started study of </a:t>
            </a:r>
            <a:r>
              <a:rPr kumimoji="1" lang="en-US" altLang="ko-KR" dirty="0">
                <a:solidFill>
                  <a:srgbClr val="FF0000"/>
                </a:solidFill>
                <a:ea typeface="ＭＳ Ｐゴシック" pitchFamily="34" charset="-128"/>
              </a:rPr>
              <a:t>asymmetric information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ko-KR" dirty="0">
                <a:ea typeface="ＭＳ Ｐゴシック" pitchFamily="34" charset="-128"/>
              </a:rPr>
              <a:t>Security </a:t>
            </a:r>
            <a:r>
              <a:rPr kumimoji="1" lang="en-US" altLang="ko-KR" i="1" dirty="0">
                <a:ea typeface="ＭＳ Ｐゴシック" pitchFamily="34" charset="-128"/>
              </a:rPr>
              <a:t>products</a:t>
            </a:r>
            <a:r>
              <a:rPr kumimoji="1" lang="en-US" altLang="ko-KR" dirty="0">
                <a:ea typeface="ＭＳ Ｐゴシック" pitchFamily="34" charset="-128"/>
              </a:rPr>
              <a:t> are often a ‘lemons market’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ko-KR" dirty="0">
                <a:ea typeface="ＭＳ Ｐゴシック" pitchFamily="34" charset="-128"/>
              </a:rPr>
              <a:t>Who here can say with great accuracy which a/v software is best and worth highest price?</a:t>
            </a:r>
          </a:p>
          <a:p>
            <a:pPr eaLnBrk="1" hangingPunct="1"/>
            <a:endParaRPr 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Lemons market implications for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End-user home consumers looking to buy security software?</a:t>
            </a:r>
          </a:p>
          <a:p>
            <a:r>
              <a:rPr lang="en-US" dirty="0"/>
              <a:t>Small to medium businesses, e.g., Fazio, looking to obtain a/v software?</a:t>
            </a:r>
          </a:p>
          <a:p>
            <a:r>
              <a:rPr lang="en-US" dirty="0"/>
              <a:t>Businesses looking to outsource security?</a:t>
            </a:r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+mn-lt"/>
                <a:ea typeface="ＭＳ Ｐゴシック" pitchFamily="34" charset="-128"/>
              </a:rPr>
              <a:t>Adverse Selection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34" charset="-128"/>
              </a:rPr>
              <a:t>Undesirable situation in markets where due to information asymmetries, </a:t>
            </a:r>
            <a:r>
              <a:rPr lang="ja-JP" altLang="en-US" dirty="0">
                <a:ea typeface="ＭＳ Ｐゴシック" pitchFamily="34" charset="-128"/>
              </a:rPr>
              <a:t>“</a:t>
            </a:r>
            <a:r>
              <a:rPr lang="en-US" altLang="ja-JP" dirty="0">
                <a:ea typeface="ＭＳ Ｐゴシック" pitchFamily="34" charset="-128"/>
              </a:rPr>
              <a:t>bad</a:t>
            </a:r>
            <a:r>
              <a:rPr lang="ja-JP" altLang="en-US" dirty="0">
                <a:ea typeface="ＭＳ Ｐゴシック" pitchFamily="34" charset="-128"/>
              </a:rPr>
              <a:t>”</a:t>
            </a:r>
            <a:r>
              <a:rPr lang="en-US" altLang="ja-JP" dirty="0">
                <a:ea typeface="ＭＳ Ｐゴシック" pitchFamily="34" charset="-128"/>
              </a:rPr>
              <a:t> product or customer more likely to be selected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E.g., Smokers more likely to buy health, life insurance, if insurance companies can’</a:t>
            </a:r>
            <a:r>
              <a:rPr lang="en-US" altLang="ja-JP" dirty="0">
                <a:ea typeface="ＭＳ Ｐゴシック" pitchFamily="34" charset="-128"/>
              </a:rPr>
              <a:t>t distinguish smokers from non-smokers</a:t>
            </a:r>
            <a:endParaRPr 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+mn-lt"/>
                <a:ea typeface="ＭＳ Ｐゴシック" pitchFamily="34" charset="-128"/>
              </a:rPr>
              <a:t>Related but distinct: Moral Hazard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34" charset="-128"/>
              </a:rPr>
              <a:t>You act differently because you are (or believe you are) insulated from risk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Less careful with insured risk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Subprime mortgage mess?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Health insurance?! 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Anderson’</a:t>
            </a:r>
            <a:r>
              <a:rPr lang="en-US" altLang="ja-JP" dirty="0">
                <a:ea typeface="ＭＳ Ｐゴシック" pitchFamily="34" charset="-128"/>
              </a:rPr>
              <a:t>s explanation of lazy UK Bank staff</a:t>
            </a:r>
          </a:p>
          <a:p>
            <a:pPr eaLnBrk="1" hangingPunct="1"/>
            <a:r>
              <a:rPr lang="en-US" dirty="0">
                <a:ea typeface="ＭＳ Ｐゴシック" pitchFamily="34" charset="-128"/>
              </a:rPr>
              <a:t>Software design and implementation staff that know they won’</a:t>
            </a:r>
            <a:r>
              <a:rPr lang="en-US" altLang="ja-JP" dirty="0">
                <a:ea typeface="ＭＳ Ｐゴシック" pitchFamily="34" charset="-128"/>
              </a:rPr>
              <a:t>t be held accountable</a:t>
            </a:r>
            <a:endParaRPr 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kumimoji="1" lang="en-US" altLang="ko-KR" dirty="0">
                <a:latin typeface="+mn-lt"/>
                <a:ea typeface="ＭＳ Ｐゴシック" pitchFamily="34" charset="-128"/>
              </a:rPr>
              <a:t>Products worse than useless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687388" y="1981200"/>
            <a:ext cx="7772400" cy="40767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ea typeface="ＭＳ Ｐゴシック" pitchFamily="34" charset="-128"/>
              </a:rPr>
              <a:t>Adverse selection and moral hazard matter (why do Volvo drivers have more accidents?)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ea typeface="ＭＳ Ｐゴシック" pitchFamily="34" charset="-128"/>
              </a:rPr>
              <a:t>Application to trust: Ben Edelman, </a:t>
            </a:r>
            <a:r>
              <a:rPr lang="ja-JP" altLang="en-US" sz="2800" dirty="0">
                <a:ea typeface="ＭＳ Ｐゴシック" pitchFamily="34" charset="-128"/>
              </a:rPr>
              <a:t>‘</a:t>
            </a:r>
            <a:r>
              <a:rPr lang="en-US" altLang="ja-JP" sz="2800" dirty="0">
                <a:ea typeface="ＭＳ Ｐゴシック" pitchFamily="34" charset="-128"/>
              </a:rPr>
              <a:t>Adverse selection on online trust certifications</a:t>
            </a:r>
            <a:r>
              <a:rPr lang="ja-JP" altLang="en-US" sz="2800" dirty="0">
                <a:ea typeface="ＭＳ Ｐゴシック" pitchFamily="34" charset="-128"/>
              </a:rPr>
              <a:t>’</a:t>
            </a:r>
            <a:r>
              <a:rPr lang="en-US" altLang="ja-JP" sz="2800" dirty="0">
                <a:ea typeface="ＭＳ Ｐゴシック" pitchFamily="34" charset="-128"/>
              </a:rPr>
              <a:t> (WEIS 06)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ea typeface="ＭＳ Ｐゴシック" pitchFamily="34" charset="-128"/>
              </a:rPr>
              <a:t>Websites with a </a:t>
            </a:r>
            <a:r>
              <a:rPr lang="en-US" sz="2400" dirty="0" err="1">
                <a:ea typeface="ＭＳ Ｐゴシック" pitchFamily="34" charset="-128"/>
              </a:rPr>
              <a:t>TRUSTe</a:t>
            </a:r>
            <a:r>
              <a:rPr lang="en-US" sz="2400" dirty="0">
                <a:ea typeface="ＭＳ Ｐゴシック" pitchFamily="34" charset="-128"/>
              </a:rPr>
              <a:t> certification are more than twice as likely to be malicious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ea typeface="ＭＳ Ｐゴシック" pitchFamily="34" charset="-128"/>
              </a:rPr>
              <a:t>Top Google paid ad is about twice as likely as top free search result to be malicious (other search engines worse …)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ea typeface="ＭＳ Ｐゴシック" pitchFamily="34" charset="-128"/>
              </a:rPr>
              <a:t>Conclusion: </a:t>
            </a:r>
            <a:r>
              <a:rPr lang="ja-JP" altLang="en-US" sz="2400" dirty="0">
                <a:ea typeface="ＭＳ Ｐゴシック" pitchFamily="34" charset="-128"/>
              </a:rPr>
              <a:t>‘</a:t>
            </a:r>
            <a:r>
              <a:rPr lang="en-US" altLang="ja-JP" sz="2400" dirty="0">
                <a:ea typeface="ＭＳ Ｐゴシック" pitchFamily="34" charset="-128"/>
              </a:rPr>
              <a:t>Don’t click on ads</a:t>
            </a:r>
            <a:r>
              <a:rPr lang="ja-JP" altLang="en-US" sz="2400" dirty="0">
                <a:ea typeface="ＭＳ Ｐゴシック" pitchFamily="34" charset="-128"/>
              </a:rPr>
              <a:t>’</a:t>
            </a:r>
            <a:endParaRPr kumimoji="1" lang="en-US" altLang="ko-KR" sz="2400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 aggravated by DMCA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Digital Millennium Copyright ACT (DMCA) of 1998</a:t>
            </a:r>
          </a:p>
          <a:p>
            <a:pPr lvl="1"/>
            <a:r>
              <a:rPr lang="en-US" dirty="0"/>
              <a:t>Tons to talk about if this were either computer IP course or general computer, law, and society course</a:t>
            </a:r>
          </a:p>
          <a:p>
            <a:pPr lvl="1"/>
            <a:r>
              <a:rPr lang="en-US" dirty="0"/>
              <a:t>Has, IMO, failed in primary objective: preventing widespread piracy of movies and music</a:t>
            </a:r>
          </a:p>
        </p:txBody>
      </p:sp>
    </p:spTree>
    <p:extLst>
      <p:ext uri="{BB962C8B-B14F-4D97-AF65-F5344CB8AC3E}">
        <p14:creationId xmlns:p14="http://schemas.microsoft.com/office/powerpoint/2010/main" val="10278194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DMCA implications for this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Wingdings" pitchFamily="2" charset="2"/>
              <a:buChar char="n"/>
            </a:pPr>
            <a:r>
              <a:rPr lang="en-US" dirty="0"/>
              <a:t>DMCA </a:t>
            </a:r>
            <a:r>
              <a:rPr lang="en-US" i="1" dirty="0"/>
              <a:t>makes it a crime to bypass security mechanisms that protect copyrighted work, even if that bypassing would otherwise be legal</a:t>
            </a:r>
          </a:p>
          <a:p>
            <a:pPr marL="695325" lvl="2" indent="-342900"/>
            <a:r>
              <a:rPr lang="en-US" dirty="0"/>
              <a:t>And all software can be copyrighted</a:t>
            </a:r>
          </a:p>
          <a:p>
            <a:pPr marL="695325" lvl="2" indent="-342900"/>
            <a:r>
              <a:rPr lang="en-US" i="1" dirty="0"/>
              <a:t>I.e., DMCA outlaws certain reverse engineering</a:t>
            </a:r>
          </a:p>
          <a:p>
            <a:pPr marL="342900" lvl="1" indent="-342900"/>
            <a:r>
              <a:rPr lang="en-US" dirty="0"/>
              <a:t>Chilling effect on security research</a:t>
            </a:r>
          </a:p>
          <a:p>
            <a:pPr marL="695325" lvl="2" indent="-342900"/>
            <a:r>
              <a:rPr lang="en-US" dirty="0"/>
              <a:t>Vendors use DMCA to threaten researchers who expose vulnerabilities in embedded systems</a:t>
            </a:r>
          </a:p>
          <a:p>
            <a:pPr marL="1012825" lvl="3" indent="-342900"/>
            <a:r>
              <a:rPr lang="en-US" dirty="0"/>
              <a:t>So no one will notice so vendors can leave them insecure</a:t>
            </a:r>
          </a:p>
          <a:p>
            <a:pPr marL="1012825" lvl="3" indent="-342900"/>
            <a:r>
              <a:rPr lang="en-US" dirty="0"/>
              <a:t>Security researchers &amp; practitioners don’t learn to do security better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960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64335-314B-B134-EE08-B80E8D5ED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Six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A5279-DA2A-7663-50FB-CA3045EBE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Competition is perfect with respect to a feature F a type of product or service when and only when six conditions hold.</a:t>
            </a:r>
          </a:p>
          <a:p>
            <a:pPr>
              <a:defRPr/>
            </a:pPr>
            <a:r>
              <a:rPr lang="en-US" dirty="0"/>
              <a:t>(1)  </a:t>
            </a:r>
            <a:r>
              <a:rPr lang="en-US" i="1" dirty="0"/>
              <a:t>Profit-motive driven sellers</a:t>
            </a:r>
            <a:r>
              <a:rPr lang="en-US" dirty="0"/>
              <a:t>.  Businesses seek to maximize profit.</a:t>
            </a:r>
          </a:p>
          <a:p>
            <a:pPr>
              <a:defRPr/>
            </a:pPr>
            <a:r>
              <a:rPr lang="en-US" dirty="0"/>
              <a:t>(2) </a:t>
            </a:r>
            <a:r>
              <a:rPr lang="en-US" i="1" dirty="0"/>
              <a:t>Lack of market power</a:t>
            </a:r>
            <a:r>
              <a:rPr lang="en-US" dirty="0"/>
              <a:t>. There is no subgroup of sellers or buyers can unilaterally determine price </a:t>
            </a:r>
            <a:r>
              <a:rPr lang="en-US"/>
              <a:t>and quality.</a:t>
            </a:r>
            <a:endParaRPr lang="en-US" dirty="0"/>
          </a:p>
          <a:p>
            <a:pPr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1E891-5CEB-8F76-791F-4ACE30E15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Similarity, Barriers, and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6EB90-FAC9-FA9E-DFEE-C00A46043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(3) </a:t>
            </a:r>
            <a:r>
              <a:rPr lang="en-US" i="1" dirty="0"/>
              <a:t>Similar products</a:t>
            </a:r>
            <a:r>
              <a:rPr lang="en-US" dirty="0"/>
              <a:t>. The items having F are all relevantly similar. </a:t>
            </a:r>
          </a:p>
          <a:p>
            <a:pPr>
              <a:defRPr/>
            </a:pPr>
            <a:r>
              <a:rPr lang="en-US" dirty="0"/>
              <a:t>(4) </a:t>
            </a:r>
            <a:r>
              <a:rPr lang="en-US" i="1" dirty="0"/>
              <a:t>No barriers to entry or exit</a:t>
            </a:r>
            <a:r>
              <a:rPr lang="en-US" dirty="0"/>
              <a:t>.  There are no barriers (in terms of cost, technology, or otherwise) to sellers entering or exiting the market. </a:t>
            </a:r>
          </a:p>
          <a:p>
            <a:pPr>
              <a:defRPr/>
            </a:pPr>
            <a:r>
              <a:rPr lang="en-US" dirty="0"/>
              <a:t>(5) </a:t>
            </a:r>
            <a:r>
              <a:rPr lang="en-US" i="1" dirty="0"/>
              <a:t>Zero transactions costs</a:t>
            </a:r>
            <a:r>
              <a:rPr lang="en-US" dirty="0"/>
              <a:t>.  A typical formulation of this requirement is buyers can costlessly switch from one seller to another.  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69D96-A862-89AB-2F07-9F709AB52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Perfect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540DD-88D8-BAA6-3BC5-2A1CA285C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(6)</a:t>
            </a:r>
            <a:r>
              <a:rPr lang="en-US" i="1" dirty="0"/>
              <a:t> Perfect information</a:t>
            </a:r>
            <a:r>
              <a:rPr lang="en-US" dirty="0"/>
              <a:t>.  The perfect information requirement takes various forms.</a:t>
            </a:r>
          </a:p>
          <a:p>
            <a:pPr lvl="1">
              <a:defRPr/>
            </a:pPr>
            <a:r>
              <a:rPr lang="en-US" sz="3000" i="1" dirty="0"/>
              <a:t>Minimally</a:t>
            </a:r>
            <a:r>
              <a:rPr lang="en-US" sz="3000" dirty="0"/>
              <a:t>, buyers and sellers know all prices for products or services having F. </a:t>
            </a:r>
          </a:p>
          <a:p>
            <a:pPr lvl="1">
              <a:defRPr/>
            </a:pPr>
            <a:r>
              <a:rPr lang="en-US" sz="3000" i="1" dirty="0"/>
              <a:t>Most generally</a:t>
            </a:r>
            <a:r>
              <a:rPr lang="en-US" sz="3000" dirty="0"/>
              <a:t>, both buyers and sellers know everything relevant to their production and consumption decisions with regard to the feature F.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B4444-3AD3-D924-F8C7-D1710338F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How It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A0679-4B2C-FEEE-F97F-E32F7D9D8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Suppose: </a:t>
            </a:r>
          </a:p>
          <a:p>
            <a:pPr lvl="1">
              <a:defRPr/>
            </a:pPr>
            <a:r>
              <a:rPr lang="en-US" dirty="0"/>
              <a:t>Buyers prefer Elsa to Barbie.</a:t>
            </a:r>
          </a:p>
          <a:p>
            <a:pPr lvl="1">
              <a:defRPr/>
            </a:pPr>
            <a:r>
              <a:rPr lang="en-US" dirty="0"/>
              <a:t>The market is perfectively competitive.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09A7D-C79D-020F-1A17-60FDB8A65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The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6EB51-A8A3-1440-B1A3-5692FAF7E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Start with perfect information.  </a:t>
            </a:r>
          </a:p>
          <a:p>
            <a:pPr lvl="1">
              <a:defRPr/>
            </a:pPr>
            <a:r>
              <a:rPr lang="en-US" dirty="0"/>
              <a:t>It guarantees that every buyer knows whether any given seller offers Elsa or Barbie. </a:t>
            </a:r>
          </a:p>
          <a:p>
            <a:pPr lvl="1">
              <a:defRPr/>
            </a:pPr>
            <a:r>
              <a:rPr lang="en-US" dirty="0"/>
              <a:t>Buyers prefer to buy Elsa.  </a:t>
            </a:r>
          </a:p>
          <a:p>
            <a:pPr>
              <a:defRPr/>
            </a:pPr>
            <a:r>
              <a:rPr lang="en-US" dirty="0"/>
              <a:t>At least some sellers will offer Elsa.</a:t>
            </a:r>
          </a:p>
          <a:p>
            <a:pPr lvl="1">
              <a:defRPr/>
            </a:pPr>
            <a:r>
              <a:rPr lang="en-US" dirty="0"/>
              <a:t>No barriers to entry or exist. </a:t>
            </a:r>
          </a:p>
          <a:p>
            <a:pPr>
              <a:defRPr/>
            </a:pPr>
            <a:r>
              <a:rPr lang="en-US" dirty="0"/>
              <a:t>Buyers will switch to Elsa sellers. </a:t>
            </a:r>
          </a:p>
          <a:p>
            <a:pPr lvl="1">
              <a:defRPr/>
            </a:pPr>
            <a:r>
              <a:rPr lang="en-US" dirty="0"/>
              <a:t>zero transactions costs.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rved Down Arrow 3">
            <a:extLst>
              <a:ext uri="{FF2B5EF4-FFF2-40B4-BE49-F238E27FC236}">
                <a16:creationId xmlns:a16="http://schemas.microsoft.com/office/drawing/2014/main" id="{2E5CD501-3BE8-9B31-17F1-4B408E733C68}"/>
              </a:ext>
            </a:extLst>
          </p:cNvPr>
          <p:cNvSpPr/>
          <p:nvPr/>
        </p:nvSpPr>
        <p:spPr>
          <a:xfrm>
            <a:off x="2819400" y="1368425"/>
            <a:ext cx="3500438" cy="519113"/>
          </a:xfrm>
          <a:prstGeom prst="curvedDownArrow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315" name="TextBox 4">
            <a:extLst>
              <a:ext uri="{FF2B5EF4-FFF2-40B4-BE49-F238E27FC236}">
                <a16:creationId xmlns:a16="http://schemas.microsoft.com/office/drawing/2014/main" id="{9F735724-6CAE-25AE-BEF8-CFFCF6295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130425"/>
            <a:ext cx="1600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Sellers offer Barbie when buyers prefer Elsa</a:t>
            </a:r>
          </a:p>
        </p:txBody>
      </p:sp>
      <p:sp>
        <p:nvSpPr>
          <p:cNvPr id="13316" name="TextBox 5">
            <a:extLst>
              <a:ext uri="{FF2B5EF4-FFF2-40B4-BE49-F238E27FC236}">
                <a16:creationId xmlns:a16="http://schemas.microsoft.com/office/drawing/2014/main" id="{2FB8822B-223A-EC6D-3738-00DE44935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9738" y="2030413"/>
            <a:ext cx="16002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Some sellers offer Elsa</a:t>
            </a:r>
          </a:p>
        </p:txBody>
      </p:sp>
      <p:sp>
        <p:nvSpPr>
          <p:cNvPr id="13317" name="TextBox 6">
            <a:extLst>
              <a:ext uri="{FF2B5EF4-FFF2-40B4-BE49-F238E27FC236}">
                <a16:creationId xmlns:a16="http://schemas.microsoft.com/office/drawing/2014/main" id="{55C86296-D2A8-D577-976A-B87BF235C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8425" y="609600"/>
            <a:ext cx="3733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Perfect information and no barriers to entry or exit</a:t>
            </a:r>
          </a:p>
        </p:txBody>
      </p:sp>
      <p:sp>
        <p:nvSpPr>
          <p:cNvPr id="8" name="Curved Down Arrow 7">
            <a:extLst>
              <a:ext uri="{FF2B5EF4-FFF2-40B4-BE49-F238E27FC236}">
                <a16:creationId xmlns:a16="http://schemas.microsoft.com/office/drawing/2014/main" id="{AE03A934-39A8-FD8D-BF09-ABD61D55993B}"/>
              </a:ext>
            </a:extLst>
          </p:cNvPr>
          <p:cNvSpPr/>
          <p:nvPr/>
        </p:nvSpPr>
        <p:spPr>
          <a:xfrm rot="7135727">
            <a:off x="5659438" y="3392487"/>
            <a:ext cx="1962150" cy="504825"/>
          </a:xfrm>
          <a:prstGeom prst="curvedDownArrow">
            <a:avLst>
              <a:gd name="adj1" fmla="val 0"/>
              <a:gd name="adj2" fmla="val 50000"/>
              <a:gd name="adj3" fmla="val 25000"/>
            </a:avLst>
          </a:prstGeom>
          <a:solidFill>
            <a:srgbClr val="0070C0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319" name="TextBox 11">
            <a:extLst>
              <a:ext uri="{FF2B5EF4-FFF2-40B4-BE49-F238E27FC236}">
                <a16:creationId xmlns:a16="http://schemas.microsoft.com/office/drawing/2014/main" id="{CF57FC3F-25E3-DE3D-7E26-508AF0BAE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4438" y="4525963"/>
            <a:ext cx="1600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Buyers switch to Elsa sellers</a:t>
            </a:r>
          </a:p>
        </p:txBody>
      </p:sp>
      <p:sp>
        <p:nvSpPr>
          <p:cNvPr id="13320" name="TextBox 14">
            <a:extLst>
              <a:ext uri="{FF2B5EF4-FFF2-40B4-BE49-F238E27FC236}">
                <a16:creationId xmlns:a16="http://schemas.microsoft.com/office/drawing/2014/main" id="{F9DB0436-DBCE-9726-6C9C-2A9457BFD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9938" y="3048000"/>
            <a:ext cx="19208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Perfect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information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no transaction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costs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6066C-946E-9480-CAE2-E4B519B55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The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4C2-BDFF-CB6F-973F-775DE8151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So profit-motive driven sellers who did not already offer Elsa will do so.  </a:t>
            </a:r>
          </a:p>
          <a:p>
            <a:pPr>
              <a:defRPr/>
            </a:pPr>
            <a:r>
              <a:rPr lang="en-US" dirty="0"/>
              <a:t>Eventually all sellers offer Elsa. 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rved Down Arrow 3">
            <a:extLst>
              <a:ext uri="{FF2B5EF4-FFF2-40B4-BE49-F238E27FC236}">
                <a16:creationId xmlns:a16="http://schemas.microsoft.com/office/drawing/2014/main" id="{0D756382-B6A5-B3C8-4637-693EE1DE9C78}"/>
              </a:ext>
            </a:extLst>
          </p:cNvPr>
          <p:cNvSpPr/>
          <p:nvPr/>
        </p:nvSpPr>
        <p:spPr>
          <a:xfrm>
            <a:off x="2819400" y="1524000"/>
            <a:ext cx="3500438" cy="519113"/>
          </a:xfrm>
          <a:prstGeom prst="curvedDownArrow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63" name="TextBox 4">
            <a:extLst>
              <a:ext uri="{FF2B5EF4-FFF2-40B4-BE49-F238E27FC236}">
                <a16:creationId xmlns:a16="http://schemas.microsoft.com/office/drawing/2014/main" id="{E442B22D-ACF1-C687-1284-A4C6614A4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286000"/>
            <a:ext cx="2362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Sellers offer Barbie Terms when buyers prefer Elsa</a:t>
            </a:r>
          </a:p>
        </p:txBody>
      </p:sp>
      <p:sp>
        <p:nvSpPr>
          <p:cNvPr id="15364" name="TextBox 5">
            <a:extLst>
              <a:ext uri="{FF2B5EF4-FFF2-40B4-BE49-F238E27FC236}">
                <a16:creationId xmlns:a16="http://schemas.microsoft.com/office/drawing/2014/main" id="{5606051F-DC70-BE24-84F6-9ECA89AE7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9738" y="2185988"/>
            <a:ext cx="3467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Some sellers offer Elsa</a:t>
            </a:r>
          </a:p>
        </p:txBody>
      </p:sp>
      <p:sp>
        <p:nvSpPr>
          <p:cNvPr id="15365" name="TextBox 6">
            <a:extLst>
              <a:ext uri="{FF2B5EF4-FFF2-40B4-BE49-F238E27FC236}">
                <a16:creationId xmlns:a16="http://schemas.microsoft.com/office/drawing/2014/main" id="{182D6B0D-B12F-ED74-30B1-4BC495A58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782638"/>
            <a:ext cx="3733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Perfect information and no barriers to entry or exit</a:t>
            </a:r>
          </a:p>
        </p:txBody>
      </p:sp>
      <p:sp>
        <p:nvSpPr>
          <p:cNvPr id="8" name="Curved Down Arrow 7">
            <a:extLst>
              <a:ext uri="{FF2B5EF4-FFF2-40B4-BE49-F238E27FC236}">
                <a16:creationId xmlns:a16="http://schemas.microsoft.com/office/drawing/2014/main" id="{4E372CD6-5F29-D582-7844-8F32D8AEFF19}"/>
              </a:ext>
            </a:extLst>
          </p:cNvPr>
          <p:cNvSpPr/>
          <p:nvPr/>
        </p:nvSpPr>
        <p:spPr>
          <a:xfrm rot="5990217">
            <a:off x="5674519" y="3472657"/>
            <a:ext cx="2270125" cy="661987"/>
          </a:xfrm>
          <a:prstGeom prst="curvedDownArrow">
            <a:avLst>
              <a:gd name="adj1" fmla="val 0"/>
              <a:gd name="adj2" fmla="val 50000"/>
              <a:gd name="adj3" fmla="val 25000"/>
            </a:avLst>
          </a:prstGeom>
          <a:solidFill>
            <a:srgbClr val="0070C0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67" name="TextBox 11">
            <a:extLst>
              <a:ext uri="{FF2B5EF4-FFF2-40B4-BE49-F238E27FC236}">
                <a16:creationId xmlns:a16="http://schemas.microsoft.com/office/drawing/2014/main" id="{044D853A-64A6-3176-76DE-D96DCFC4E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999038"/>
            <a:ext cx="2209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Buyers switch to Elsa sellers</a:t>
            </a:r>
          </a:p>
        </p:txBody>
      </p:sp>
      <p:sp>
        <p:nvSpPr>
          <p:cNvPr id="15368" name="TextBox 14">
            <a:extLst>
              <a:ext uri="{FF2B5EF4-FFF2-40B4-BE49-F238E27FC236}">
                <a16:creationId xmlns:a16="http://schemas.microsoft.com/office/drawing/2014/main" id="{73095FA4-CC2B-65B0-699F-2DD7FBB12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9488" y="3203575"/>
            <a:ext cx="19208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Perfect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information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no transaction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costs</a:t>
            </a:r>
          </a:p>
        </p:txBody>
      </p:sp>
      <p:sp>
        <p:nvSpPr>
          <p:cNvPr id="2" name="Curved Up Arrow 1">
            <a:extLst>
              <a:ext uri="{FF2B5EF4-FFF2-40B4-BE49-F238E27FC236}">
                <a16:creationId xmlns:a16="http://schemas.microsoft.com/office/drawing/2014/main" id="{789C7DCB-6E80-0FF5-E643-609D9A4A8172}"/>
              </a:ext>
            </a:extLst>
          </p:cNvPr>
          <p:cNvSpPr/>
          <p:nvPr/>
        </p:nvSpPr>
        <p:spPr>
          <a:xfrm flipH="1">
            <a:off x="2638425" y="5645150"/>
            <a:ext cx="2881313" cy="835025"/>
          </a:xfrm>
          <a:prstGeom prst="curvedUpArrow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70" name="TextBox 9">
            <a:extLst>
              <a:ext uri="{FF2B5EF4-FFF2-40B4-BE49-F238E27FC236}">
                <a16:creationId xmlns:a16="http://schemas.microsoft.com/office/drawing/2014/main" id="{03835724-901C-28AC-07AC-8721380F9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8325" y="4710113"/>
            <a:ext cx="1600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All sellers offer Elsa</a:t>
            </a:r>
          </a:p>
        </p:txBody>
      </p:sp>
      <p:sp>
        <p:nvSpPr>
          <p:cNvPr id="15371" name="TextBox 10">
            <a:extLst>
              <a:ext uri="{FF2B5EF4-FFF2-40B4-BE49-F238E27FC236}">
                <a16:creationId xmlns:a16="http://schemas.microsoft.com/office/drawing/2014/main" id="{4CA7EF96-4AB6-AE2F-1A69-504723F28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3038" y="6156325"/>
            <a:ext cx="37338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4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Perfect information and no barriers to entry or exit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4941</TotalTime>
  <Words>1027</Words>
  <Application>Microsoft Office PowerPoint</Application>
  <PresentationFormat>On-screen Show (4:3)</PresentationFormat>
  <Paragraphs>115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Gulim</vt:lpstr>
      <vt:lpstr>MS PGothic</vt:lpstr>
      <vt:lpstr>Arial</vt:lpstr>
      <vt:lpstr>Century Gothic</vt:lpstr>
      <vt:lpstr>Garamond</vt:lpstr>
      <vt:lpstr>Times New Roman</vt:lpstr>
      <vt:lpstr>Wingdings</vt:lpstr>
      <vt:lpstr>Edge</vt:lpstr>
      <vt:lpstr>Competitive Markets—Perfect and Otherwise</vt:lpstr>
      <vt:lpstr>Six Conditions</vt:lpstr>
      <vt:lpstr>Similarity, Barriers, and Costs</vt:lpstr>
      <vt:lpstr>Perfect Information</vt:lpstr>
      <vt:lpstr>How It Works</vt:lpstr>
      <vt:lpstr>The Argument</vt:lpstr>
      <vt:lpstr>PowerPoint Presentation</vt:lpstr>
      <vt:lpstr>The Argument</vt:lpstr>
      <vt:lpstr>PowerPoint Presentation</vt:lpstr>
      <vt:lpstr>PowerPoint Presentation</vt:lpstr>
      <vt:lpstr>Real Markets</vt:lpstr>
      <vt:lpstr>Lemons Markets</vt:lpstr>
      <vt:lpstr>Why are so many security products so ineffective? </vt:lpstr>
      <vt:lpstr>Lemons market implications for </vt:lpstr>
      <vt:lpstr>Adverse Selection</vt:lpstr>
      <vt:lpstr>Related but distinct: Moral Hazard</vt:lpstr>
      <vt:lpstr>Products worse than useless</vt:lpstr>
      <vt:lpstr>Situation aggravated by DMCA</vt:lpstr>
      <vt:lpstr>DMCA implications for this course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Richard</dc:creator>
  <cp:lastModifiedBy>richard warner richardwarner</cp:lastModifiedBy>
  <cp:revision>1061</cp:revision>
  <dcterms:created xsi:type="dcterms:W3CDTF">2004-03-08T21:13:20Z</dcterms:created>
  <dcterms:modified xsi:type="dcterms:W3CDTF">2025-04-01T15:07:53Z</dcterms:modified>
</cp:coreProperties>
</file>