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373" r:id="rId4"/>
    <p:sldId id="348" r:id="rId5"/>
    <p:sldId id="378" r:id="rId6"/>
    <p:sldId id="380" r:id="rId7"/>
    <p:sldId id="381" r:id="rId8"/>
    <p:sldId id="351" r:id="rId9"/>
    <p:sldId id="353" r:id="rId10"/>
    <p:sldId id="354" r:id="rId11"/>
    <p:sldId id="356" r:id="rId12"/>
    <p:sldId id="355" r:id="rId13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4"/>
    <p:restoredTop sz="94691"/>
  </p:normalViewPr>
  <p:slideViewPr>
    <p:cSldViewPr>
      <p:cViewPr varScale="1">
        <p:scale>
          <a:sx n="66" d="100"/>
          <a:sy n="66" d="100"/>
        </p:scale>
        <p:origin x="136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53C2D71-FDC9-4A3B-8A6F-1C90C35919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3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2B27764-B79E-469C-A9E7-AB266463D3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21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EEF360E-E634-4914-AD62-D849105CADE9}" type="slidenum">
              <a:rPr lang="en-US" sz="1200">
                <a:latin typeface="Times New Roman" pitchFamily="18" charset="0"/>
              </a:rPr>
              <a:pPr eaLnBrk="1" hangingPunct="1"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2421639-828C-4D2F-9689-1E2F315776ED}" type="slidenum">
              <a:rPr lang="en-US" sz="1200">
                <a:latin typeface="Times New Roman" pitchFamily="18" charset="0"/>
              </a:rPr>
              <a:pPr eaLnBrk="1" hangingPunct="1"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Optima" pitchFamily="-8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7825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BE3DE1-54B3-4534-AF04-DD5507C262E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31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BE3DE1-54B3-4534-AF04-DD5507C262E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B3A74-C077-4C79-9AB8-2674D26ACB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FC82A-C879-4030-B4C0-D0A8B58FA9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0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1C7BB-1CFF-4108-8979-C40DEE894F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28044-D727-4DC9-8706-48789998CE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F2658B-8DC9-4841-BFD1-CB7AB9EB07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62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9DF062-DA11-4972-823F-31B7BA404B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341E5-DEBA-43B9-9303-5BA8009A7A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2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A81A2-49F6-47B7-953F-663CDFB16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ACC00-6647-4761-B350-890C0B2537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88BD9-F9EE-4502-9445-45C61AF032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42CC4-12CE-4604-A249-E9A0073434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2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fld id="{F1449128-01EC-4A6D-A702-895265DA15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ea typeface="ＭＳ Ｐゴシック" pitchFamily="34" charset="-128"/>
              </a:rPr>
              <a:t>Vulnerabilities</a:t>
            </a:r>
            <a:br>
              <a:rPr lang="en-US" sz="4000" b="1" dirty="0">
                <a:ea typeface="ＭＳ Ｐゴシック" pitchFamily="34" charset="-128"/>
              </a:rPr>
            </a:br>
            <a:endParaRPr lang="en-US" sz="4000" b="1" dirty="0">
              <a:ea typeface="ＭＳ Ｐゴシック" pitchFamily="34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038600"/>
            <a:ext cx="7543800" cy="2438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34" charset="-128"/>
              </a:rPr>
              <a:t>Richard Warner</a:t>
            </a: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Cyber Security Is Similar, But 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01000" cy="4343400"/>
          </a:xfrm>
        </p:spPr>
        <p:txBody>
          <a:bodyPr/>
          <a:lstStyle/>
          <a:p>
            <a:r>
              <a:rPr lang="en-US" dirty="0"/>
              <a:t>There are a </a:t>
            </a:r>
            <a:r>
              <a:rPr lang="en-US" i="1" dirty="0"/>
              <a:t>lot</a:t>
            </a:r>
            <a:r>
              <a:rPr lang="en-US" dirty="0"/>
              <a:t> of unlocked doors,</a:t>
            </a:r>
          </a:p>
          <a:p>
            <a:pPr lvl="1"/>
            <a:r>
              <a:rPr lang="en-US" sz="3000" i="1" dirty="0"/>
              <a:t>And</a:t>
            </a:r>
            <a:r>
              <a:rPr lang="en-US" sz="3000" dirty="0"/>
              <a:t> often many doors we are unaware of.</a:t>
            </a:r>
          </a:p>
          <a:p>
            <a:r>
              <a:rPr lang="en-US" dirty="0"/>
              <a:t>And guards are </a:t>
            </a:r>
          </a:p>
          <a:p>
            <a:pPr lvl="1"/>
            <a:r>
              <a:rPr lang="en-US" sz="3000" dirty="0"/>
              <a:t>Often weak </a:t>
            </a:r>
          </a:p>
          <a:p>
            <a:pPr lvl="1"/>
            <a:r>
              <a:rPr lang="en-US" sz="3000" dirty="0"/>
              <a:t>Often easy to evade.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B75E2-F679-4081-B51D-DE6F2388675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2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. . 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Attacker only has to identify </a:t>
            </a:r>
            <a:r>
              <a:rPr lang="en-US" i="1" dirty="0"/>
              <a:t>one</a:t>
            </a:r>
            <a:r>
              <a:rPr lang="en-US" dirty="0"/>
              <a:t> way in and </a:t>
            </a:r>
            <a:r>
              <a:rPr lang="en-US" i="1" dirty="0"/>
              <a:t>one</a:t>
            </a:r>
            <a:r>
              <a:rPr lang="en-US" dirty="0"/>
              <a:t> way to fool guards. </a:t>
            </a:r>
          </a:p>
          <a:p>
            <a:r>
              <a:rPr lang="en-US" dirty="0"/>
              <a:t>Defender must </a:t>
            </a:r>
            <a:r>
              <a:rPr lang="en-US" i="1" dirty="0"/>
              <a:t>identify</a:t>
            </a:r>
            <a:r>
              <a:rPr lang="en-US" dirty="0"/>
              <a:t> and defend against </a:t>
            </a:r>
            <a:r>
              <a:rPr lang="en-US" b="1" dirty="0"/>
              <a:t>all</a:t>
            </a:r>
            <a:r>
              <a:rPr lang="en-US" dirty="0"/>
              <a:t> sufficiently likely and serious attacks</a:t>
            </a:r>
          </a:p>
        </p:txBody>
      </p:sp>
    </p:spTree>
    <p:extLst>
      <p:ext uri="{BB962C8B-B14F-4D97-AF65-F5344CB8AC3E}">
        <p14:creationId xmlns:p14="http://schemas.microsoft.com/office/powerpoint/2010/main" val="1336655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. . </a:t>
            </a:r>
            <a:r>
              <a:rPr lang="en-US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 large organization, both network’s internal structure and routers can be quite complex,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More complex networks </a:t>
            </a:r>
            <a:r>
              <a:rPr lang="en-US" dirty="0">
                <a:sym typeface="Wingdings" pitchFamily="2" charset="2"/>
              </a:rPr>
              <a:t></a:t>
            </a:r>
            <a:r>
              <a:rPr lang="en-US" dirty="0"/>
              <a:t> more likely a misjudgment that creates vulnerability.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 even highly skilled network administrator can find it extraordinarily difficult to predict what software will do when embedded in complex network.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41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DC8351-0609-8C4A-80FD-36A41496A883}"/>
              </a:ext>
            </a:extLst>
          </p:cNvPr>
          <p:cNvSpPr txBox="1"/>
          <p:nvPr/>
        </p:nvSpPr>
        <p:spPr>
          <a:xfrm rot="10800000" flipV="1">
            <a:off x="3085252" y="1438254"/>
            <a:ext cx="1918197" cy="41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9" dirty="0">
                <a:latin typeface="+mn-lt"/>
              </a:rPr>
              <a:t>Cybersecurity</a:t>
            </a:r>
            <a:endParaRPr lang="en-US" dirty="0">
              <a:latin typeface="+mn-lt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93996AA-352A-1886-EBCD-285FF05972E0}"/>
              </a:ext>
            </a:extLst>
          </p:cNvPr>
          <p:cNvCxnSpPr/>
          <p:nvPr/>
        </p:nvCxnSpPr>
        <p:spPr>
          <a:xfrm flipH="1">
            <a:off x="2000329" y="1942252"/>
            <a:ext cx="2044022" cy="40182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95BADFF-854F-7265-A650-760B5D5F550B}"/>
              </a:ext>
            </a:extLst>
          </p:cNvPr>
          <p:cNvSpPr txBox="1"/>
          <p:nvPr/>
        </p:nvSpPr>
        <p:spPr>
          <a:xfrm rot="10800000" flipV="1">
            <a:off x="1116316" y="2285299"/>
            <a:ext cx="1768024" cy="1844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98" dirty="0">
                <a:latin typeface="+mn-lt"/>
              </a:rPr>
              <a:t>Liability for failure to prevent access to a computer or network</a:t>
            </a:r>
            <a:endParaRPr lang="en-US" sz="1476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9E2081-1EEE-5BA2-B262-28118DEDEDC2}"/>
              </a:ext>
            </a:extLst>
          </p:cNvPr>
          <p:cNvSpPr txBox="1"/>
          <p:nvPr/>
        </p:nvSpPr>
        <p:spPr>
          <a:xfrm rot="10800000" flipV="1">
            <a:off x="4210359" y="2383047"/>
            <a:ext cx="1918196" cy="126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98" dirty="0">
                <a:latin typeface="+mn-lt"/>
              </a:rPr>
              <a:t>Liability for accessing a computer or network</a:t>
            </a:r>
            <a:endParaRPr lang="en-US" sz="1476" dirty="0">
              <a:latin typeface="+mn-lt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1AD8719-FB1A-D2C9-2EF2-E7EA8C1A507F}"/>
              </a:ext>
            </a:extLst>
          </p:cNvPr>
          <p:cNvCxnSpPr>
            <a:cxnSpLocks/>
          </p:cNvCxnSpPr>
          <p:nvPr/>
        </p:nvCxnSpPr>
        <p:spPr>
          <a:xfrm>
            <a:off x="4054581" y="1913718"/>
            <a:ext cx="517419" cy="4910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5BDF29C-939F-4A78-CD65-C2ABDE4D3FE9}"/>
              </a:ext>
            </a:extLst>
          </p:cNvPr>
          <p:cNvCxnSpPr>
            <a:cxnSpLocks/>
          </p:cNvCxnSpPr>
          <p:nvPr/>
        </p:nvCxnSpPr>
        <p:spPr>
          <a:xfrm>
            <a:off x="4064813" y="1953899"/>
            <a:ext cx="3761959" cy="4807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6377E2B-157B-F616-5C57-3EEEE225D839}"/>
              </a:ext>
            </a:extLst>
          </p:cNvPr>
          <p:cNvSpPr txBox="1"/>
          <p:nvPr/>
        </p:nvSpPr>
        <p:spPr>
          <a:xfrm rot="10800000" flipV="1">
            <a:off x="6741848" y="2497249"/>
            <a:ext cx="1918196" cy="96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98" dirty="0">
                <a:latin typeface="+mn-lt"/>
              </a:rPr>
              <a:t>Rights against government seizure of data</a:t>
            </a:r>
            <a:endParaRPr lang="en-US" sz="1476" dirty="0">
              <a:latin typeface="+mn-lt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4E4382-71F8-953B-B886-E215E92BC0A4}"/>
              </a:ext>
            </a:extLst>
          </p:cNvPr>
          <p:cNvCxnSpPr>
            <a:cxnSpLocks/>
          </p:cNvCxnSpPr>
          <p:nvPr/>
        </p:nvCxnSpPr>
        <p:spPr>
          <a:xfrm flipH="1">
            <a:off x="1576528" y="3953300"/>
            <a:ext cx="331195" cy="45228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524DB00-DFFF-E8AD-0CA2-37412396A2F7}"/>
              </a:ext>
            </a:extLst>
          </p:cNvPr>
          <p:cNvSpPr txBox="1"/>
          <p:nvPr/>
        </p:nvSpPr>
        <p:spPr>
          <a:xfrm rot="10800000" flipV="1">
            <a:off x="3767" y="5286186"/>
            <a:ext cx="1273500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Negligence</a:t>
            </a:r>
            <a:endParaRPr lang="en-US" sz="1055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9FB0B0-01AC-4678-7482-E0A36466F4D6}"/>
              </a:ext>
            </a:extLst>
          </p:cNvPr>
          <p:cNvSpPr txBox="1"/>
          <p:nvPr/>
        </p:nvSpPr>
        <p:spPr>
          <a:xfrm rot="10800000" flipV="1">
            <a:off x="1052572" y="5272659"/>
            <a:ext cx="1392460" cy="54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Breach of Confidence</a:t>
            </a:r>
            <a:endParaRPr lang="en-US" sz="1055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1DA2EB-3B9F-EC3B-5D87-AD4C72AB0BDA}"/>
              </a:ext>
            </a:extLst>
          </p:cNvPr>
          <p:cNvSpPr txBox="1"/>
          <p:nvPr/>
        </p:nvSpPr>
        <p:spPr>
          <a:xfrm rot="10800000" flipV="1">
            <a:off x="2199701" y="5298952"/>
            <a:ext cx="1392460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Contracts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1A07AD-64D9-0FA4-FE53-C4AC863E10E1}"/>
              </a:ext>
            </a:extLst>
          </p:cNvPr>
          <p:cNvSpPr txBox="1"/>
          <p:nvPr/>
        </p:nvSpPr>
        <p:spPr>
          <a:xfrm rot="10800000" flipV="1">
            <a:off x="3200370" y="4583779"/>
            <a:ext cx="1245653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Statutes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4E87A2-F546-F21D-163D-E192C0263DFB}"/>
              </a:ext>
            </a:extLst>
          </p:cNvPr>
          <p:cNvSpPr txBox="1"/>
          <p:nvPr/>
        </p:nvSpPr>
        <p:spPr>
          <a:xfrm rot="10800000" flipV="1">
            <a:off x="3204450" y="4822170"/>
            <a:ext cx="1245653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Regulations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57591C-F6B5-A302-8E8A-E90037ADEFF1}"/>
              </a:ext>
            </a:extLst>
          </p:cNvPr>
          <p:cNvSpPr txBox="1"/>
          <p:nvPr/>
        </p:nvSpPr>
        <p:spPr>
          <a:xfrm rot="10800000" flipV="1">
            <a:off x="3391086" y="5376220"/>
            <a:ext cx="1392460" cy="54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Unjust enrichment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183943-B4A6-8124-D30A-AFAB2CB5D178}"/>
              </a:ext>
            </a:extLst>
          </p:cNvPr>
          <p:cNvSpPr txBox="1"/>
          <p:nvPr/>
        </p:nvSpPr>
        <p:spPr>
          <a:xfrm rot="10800000" flipV="1">
            <a:off x="958833" y="4274592"/>
            <a:ext cx="1245653" cy="54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Common law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EA535BE-0CCF-D942-64B7-56D499CDD43C}"/>
              </a:ext>
            </a:extLst>
          </p:cNvPr>
          <p:cNvCxnSpPr>
            <a:cxnSpLocks/>
          </p:cNvCxnSpPr>
          <p:nvPr/>
        </p:nvCxnSpPr>
        <p:spPr>
          <a:xfrm>
            <a:off x="2077084" y="3988703"/>
            <a:ext cx="1249263" cy="6422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6A38B86-3AA9-F0B1-C620-C6C6A1641CF4}"/>
              </a:ext>
            </a:extLst>
          </p:cNvPr>
          <p:cNvCxnSpPr>
            <a:cxnSpLocks/>
          </p:cNvCxnSpPr>
          <p:nvPr/>
        </p:nvCxnSpPr>
        <p:spPr>
          <a:xfrm flipH="1">
            <a:off x="640516" y="4743502"/>
            <a:ext cx="748485" cy="564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FC0578-4121-6D86-AF6A-3263D0887597}"/>
              </a:ext>
            </a:extLst>
          </p:cNvPr>
          <p:cNvCxnSpPr>
            <a:cxnSpLocks/>
          </p:cNvCxnSpPr>
          <p:nvPr/>
        </p:nvCxnSpPr>
        <p:spPr>
          <a:xfrm flipH="1">
            <a:off x="1335434" y="4833875"/>
            <a:ext cx="241094" cy="38370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59CFC67-E6EB-D1F3-1970-9B72C7F8C42C}"/>
              </a:ext>
            </a:extLst>
          </p:cNvPr>
          <p:cNvCxnSpPr>
            <a:cxnSpLocks/>
          </p:cNvCxnSpPr>
          <p:nvPr/>
        </p:nvCxnSpPr>
        <p:spPr>
          <a:xfrm>
            <a:off x="1935593" y="4847955"/>
            <a:ext cx="296650" cy="3297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E265856-498D-17A3-82E6-F2D9A4260FAA}"/>
              </a:ext>
            </a:extLst>
          </p:cNvPr>
          <p:cNvCxnSpPr>
            <a:cxnSpLocks/>
          </p:cNvCxnSpPr>
          <p:nvPr/>
        </p:nvCxnSpPr>
        <p:spPr>
          <a:xfrm>
            <a:off x="2017344" y="4690164"/>
            <a:ext cx="1392460" cy="66727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2C716F-BEF7-B336-064C-24C8D72FF78E}"/>
              </a:ext>
            </a:extLst>
          </p:cNvPr>
          <p:cNvCxnSpPr>
            <a:cxnSpLocks/>
          </p:cNvCxnSpPr>
          <p:nvPr/>
        </p:nvCxnSpPr>
        <p:spPr>
          <a:xfrm flipH="1">
            <a:off x="4619427" y="3621970"/>
            <a:ext cx="331195" cy="45228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939788C-7AA8-FF66-4C9E-CED8084B8D3F}"/>
              </a:ext>
            </a:extLst>
          </p:cNvPr>
          <p:cNvSpPr txBox="1"/>
          <p:nvPr/>
        </p:nvSpPr>
        <p:spPr>
          <a:xfrm rot="10800000" flipV="1">
            <a:off x="4274953" y="3978149"/>
            <a:ext cx="1245653" cy="54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Common law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DA3FAC-B33E-2CAE-557D-E87420D8C056}"/>
              </a:ext>
            </a:extLst>
          </p:cNvPr>
          <p:cNvCxnSpPr>
            <a:cxnSpLocks/>
          </p:cNvCxnSpPr>
          <p:nvPr/>
        </p:nvCxnSpPr>
        <p:spPr>
          <a:xfrm>
            <a:off x="4783546" y="4415708"/>
            <a:ext cx="0" cy="4983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8793349-F1C2-84C7-5431-C3005262F19F}"/>
              </a:ext>
            </a:extLst>
          </p:cNvPr>
          <p:cNvSpPr txBox="1"/>
          <p:nvPr/>
        </p:nvSpPr>
        <p:spPr>
          <a:xfrm rot="10800000" flipV="1">
            <a:off x="4546630" y="4828497"/>
            <a:ext cx="1245653" cy="54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Trespass to chattels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878190D-5CE0-1146-215D-F76B17164BCE}"/>
              </a:ext>
            </a:extLst>
          </p:cNvPr>
          <p:cNvCxnSpPr>
            <a:cxnSpLocks/>
          </p:cNvCxnSpPr>
          <p:nvPr/>
        </p:nvCxnSpPr>
        <p:spPr>
          <a:xfrm>
            <a:off x="5200404" y="3652645"/>
            <a:ext cx="847342" cy="3432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C7D74FF-ED0B-A919-D1F6-4344A836D04A}"/>
              </a:ext>
            </a:extLst>
          </p:cNvPr>
          <p:cNvSpPr txBox="1"/>
          <p:nvPr/>
        </p:nvSpPr>
        <p:spPr>
          <a:xfrm rot="10800000" flipV="1">
            <a:off x="5792283" y="4073110"/>
            <a:ext cx="1245653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Statutes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42304C6-F61E-027D-DFB0-9504950C3A32}"/>
              </a:ext>
            </a:extLst>
          </p:cNvPr>
          <p:cNvCxnSpPr>
            <a:cxnSpLocks/>
          </p:cNvCxnSpPr>
          <p:nvPr/>
        </p:nvCxnSpPr>
        <p:spPr>
          <a:xfrm flipH="1">
            <a:off x="5962957" y="4384899"/>
            <a:ext cx="331195" cy="45228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925B244-755D-4593-7F9D-E8B2E1F004B5}"/>
              </a:ext>
            </a:extLst>
          </p:cNvPr>
          <p:cNvCxnSpPr>
            <a:cxnSpLocks/>
          </p:cNvCxnSpPr>
          <p:nvPr/>
        </p:nvCxnSpPr>
        <p:spPr>
          <a:xfrm>
            <a:off x="6427296" y="4411902"/>
            <a:ext cx="319455" cy="42197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369A1513-8141-154C-FA7A-291D2142339A}"/>
              </a:ext>
            </a:extLst>
          </p:cNvPr>
          <p:cNvSpPr txBox="1"/>
          <p:nvPr/>
        </p:nvSpPr>
        <p:spPr>
          <a:xfrm rot="10800000" flipV="1">
            <a:off x="5759162" y="4853272"/>
            <a:ext cx="902321" cy="546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Wiretap </a:t>
            </a:r>
          </a:p>
          <a:p>
            <a:r>
              <a:rPr lang="en-US" sz="1476" dirty="0">
                <a:latin typeface="+mn-lt"/>
              </a:rPr>
              <a:t>Act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8762811-183C-5DC4-1436-5EBD51A34C61}"/>
              </a:ext>
            </a:extLst>
          </p:cNvPr>
          <p:cNvSpPr txBox="1"/>
          <p:nvPr/>
        </p:nvSpPr>
        <p:spPr>
          <a:xfrm rot="10800000" flipV="1">
            <a:off x="6660120" y="4966829"/>
            <a:ext cx="1245653" cy="31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76" dirty="0">
                <a:latin typeface="+mn-lt"/>
              </a:rPr>
              <a:t>CFAA</a:t>
            </a:r>
          </a:p>
        </p:txBody>
      </p:sp>
    </p:spTree>
    <p:extLst>
      <p:ext uri="{BB962C8B-B14F-4D97-AF65-F5344CB8AC3E}">
        <p14:creationId xmlns:p14="http://schemas.microsoft.com/office/powerpoint/2010/main" val="3150660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Vulnerabilities, Three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vulnerability is a property of a system a hacker can exploit to gain unauthorized access to a computer or network. </a:t>
            </a:r>
          </a:p>
          <a:p>
            <a:r>
              <a:rPr lang="en-US" dirty="0"/>
              <a:t>Vulnerabilities come in three varieties:</a:t>
            </a:r>
          </a:p>
          <a:p>
            <a:pPr lvl="1"/>
            <a:r>
              <a:rPr lang="en-US" sz="2800" dirty="0"/>
              <a:t>Software</a:t>
            </a:r>
          </a:p>
          <a:p>
            <a:pPr lvl="1"/>
            <a:r>
              <a:rPr lang="en-US" sz="2800" dirty="0"/>
              <a:t>Security management</a:t>
            </a:r>
          </a:p>
          <a:p>
            <a:pPr lvl="1"/>
            <a:r>
              <a:rPr lang="en-US" sz="2800" dirty="0"/>
              <a:t>Human</a:t>
            </a:r>
          </a:p>
        </p:txBody>
      </p:sp>
    </p:spTree>
    <p:extLst>
      <p:ext uri="{BB962C8B-B14F-4D97-AF65-F5344CB8AC3E}">
        <p14:creationId xmlns:p14="http://schemas.microsoft.com/office/powerpoint/2010/main" val="298554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800" dirty="0"/>
              <a:t>Software Vulnerabilities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Defects in software that hackers can exploit to gain unauthorized access</a:t>
            </a:r>
          </a:p>
          <a:p>
            <a:pPr lvl="1" eaLnBrk="1" hangingPunct="1"/>
            <a:r>
              <a:rPr lang="en-US" dirty="0">
                <a:ea typeface="ＭＳ Ｐゴシック" pitchFamily="34" charset="-128"/>
              </a:rPr>
              <a:t>Generally software organization obtains from third party, often common user (e.g., MS Office, Adobe PDF reader) or administrator infrastructure software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Will discuss in more detail in 1–2 weeks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Punchline will be: </a:t>
            </a:r>
            <a:r>
              <a:rPr lang="en-US" i="1" dirty="0">
                <a:ea typeface="ＭＳ Ｐゴシック" pitchFamily="34" charset="-128"/>
              </a:rPr>
              <a:t>can</a:t>
            </a:r>
            <a:r>
              <a:rPr lang="en-US" dirty="0">
                <a:ea typeface="ＭＳ Ｐゴシック" pitchFamily="34" charset="-128"/>
              </a:rPr>
              <a:t> get dramatically fewer software vulnerabilities; cannot get to none</a:t>
            </a:r>
          </a:p>
        </p:txBody>
      </p:sp>
    </p:spTree>
    <p:extLst>
      <p:ext uri="{BB962C8B-B14F-4D97-AF65-F5344CB8AC3E}">
        <p14:creationId xmlns:p14="http://schemas.microsoft.com/office/powerpoint/2010/main" val="429210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Management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/>
              <a:t>Security management vulnerabilities arise from the failures of organizations to employ adequate technical defenses. 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Equifax breach: failure to patch in a timely manner. </a:t>
            </a:r>
          </a:p>
          <a:p>
            <a:pPr lvl="1"/>
            <a:r>
              <a:rPr lang="en-US" dirty="0"/>
              <a:t>Fazio Mechanical in the Target breach: failure to run adequate anti-malware software. </a:t>
            </a:r>
          </a:p>
          <a:p>
            <a:pPr lvl="2"/>
            <a:r>
              <a:rPr lang="en-US" dirty="0"/>
              <a:t>A reasonable guess is that an email contained a PDF or Excel attachment, designed to exploit vulnerabilities in a widespread piece of consumer-facing software: either Adobe PDF reading software or Microsoft Excel.  </a:t>
            </a:r>
          </a:p>
        </p:txBody>
      </p:sp>
    </p:spTree>
    <p:extLst>
      <p:ext uri="{BB962C8B-B14F-4D97-AF65-F5344CB8AC3E}">
        <p14:creationId xmlns:p14="http://schemas.microsoft.com/office/powerpoint/2010/main" val="180877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Management 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(1) In a large organization, both the routers and internal structure of the network can be quite complex, </a:t>
            </a:r>
          </a:p>
          <a:p>
            <a:r>
              <a:rPr lang="en-US" dirty="0"/>
              <a:t>(2) The more complex the network, the more likely a misjudgment that creates a vulnerability. </a:t>
            </a:r>
          </a:p>
          <a:p>
            <a:r>
              <a:rPr lang="en-US" dirty="0"/>
              <a:t>So (3) Even a highly skilled network administrator can find it extraordinarily difficult to predict what software will do when it is embedded in a complex network.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6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. . 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attacker has to identify </a:t>
            </a:r>
            <a:r>
              <a:rPr lang="en-US" i="1" dirty="0"/>
              <a:t>one</a:t>
            </a:r>
            <a:r>
              <a:rPr lang="en-US" dirty="0"/>
              <a:t> way in and </a:t>
            </a:r>
            <a:r>
              <a:rPr lang="en-US" i="1" dirty="0"/>
              <a:t>one</a:t>
            </a:r>
            <a:r>
              <a:rPr lang="en-US" dirty="0"/>
              <a:t> way to fool the guards. </a:t>
            </a:r>
          </a:p>
          <a:p>
            <a:r>
              <a:rPr lang="en-US" dirty="0"/>
              <a:t>The defender has to </a:t>
            </a:r>
            <a:r>
              <a:rPr lang="en-US" i="1" dirty="0"/>
              <a:t>identify</a:t>
            </a:r>
            <a:r>
              <a:rPr lang="en-US" dirty="0"/>
              <a:t> and defend against all sufficiently likely and serious attacks. </a:t>
            </a:r>
          </a:p>
        </p:txBody>
      </p:sp>
    </p:spTree>
    <p:extLst>
      <p:ext uri="{BB962C8B-B14F-4D97-AF65-F5344CB8AC3E}">
        <p14:creationId xmlns:p14="http://schemas.microsoft.com/office/powerpoint/2010/main" val="160603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Human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main human vulnerability: the human propensity to trust. </a:t>
            </a:r>
          </a:p>
          <a:p>
            <a:r>
              <a:rPr lang="en-US" dirty="0"/>
              <a:t>Vampires </a:t>
            </a:r>
          </a:p>
          <a:p>
            <a:r>
              <a:rPr lang="en-US" dirty="0"/>
              <a:t>Phishing </a:t>
            </a:r>
          </a:p>
          <a:p>
            <a:pPr lvl="1"/>
            <a:r>
              <a:rPr lang="en-US" dirty="0"/>
              <a:t>Phishing is the use of an electronic communication that masquerades as being from someone trustworthy in order to gain unauthorized access to information</a:t>
            </a:r>
          </a:p>
          <a:p>
            <a:r>
              <a:rPr lang="en-US" dirty="0"/>
              <a:t>Social engineering generally. </a:t>
            </a:r>
          </a:p>
        </p:txBody>
      </p:sp>
    </p:spTree>
    <p:extLst>
      <p:ext uri="{BB962C8B-B14F-4D97-AF65-F5344CB8AC3E}">
        <p14:creationId xmlns:p14="http://schemas.microsoft.com/office/powerpoint/2010/main" val="2734928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Guards and Doors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96200" cy="4343400"/>
          </a:xfrm>
        </p:spPr>
        <p:txBody>
          <a:bodyPr/>
          <a:lstStyle/>
          <a:p>
            <a:pPr marL="0" indent="0">
              <a:buSzPct val="70000"/>
              <a:buNone/>
            </a:pPr>
            <a:r>
              <a:rPr lang="en-US" dirty="0"/>
              <a:t>What would you do if you oversaw security at United Center? (Think of threats, policies, implementations)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Lock doors into United Center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Post guards at open doors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Post guards inside United Center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Train non-guard personnel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B75E2-F679-4081-B51D-DE6F2388675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28829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4488</TotalTime>
  <Words>548</Words>
  <Application>Microsoft Office PowerPoint</Application>
  <PresentationFormat>On-screen Show (4:3)</PresentationFormat>
  <Paragraphs>75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Garamond</vt:lpstr>
      <vt:lpstr>Optima</vt:lpstr>
      <vt:lpstr>Times New Roman</vt:lpstr>
      <vt:lpstr>Wingdings</vt:lpstr>
      <vt:lpstr>Edge</vt:lpstr>
      <vt:lpstr>Vulnerabilities </vt:lpstr>
      <vt:lpstr>PowerPoint Presentation</vt:lpstr>
      <vt:lpstr>Three Vulnerabilities, Three Problems </vt:lpstr>
      <vt:lpstr>Software Vulnerabilities</vt:lpstr>
      <vt:lpstr>Security Management Vulnerabilities</vt:lpstr>
      <vt:lpstr>Security Management Generally</vt:lpstr>
      <vt:lpstr>And . . . </vt:lpstr>
      <vt:lpstr>Human Vulnerabilities</vt:lpstr>
      <vt:lpstr>Guards and Doors</vt:lpstr>
      <vt:lpstr>Cyber Security Is Similar, But  . . .</vt:lpstr>
      <vt:lpstr>And . . . </vt:lpstr>
      <vt:lpstr>And . . . </vt:lpstr>
    </vt:vector>
  </TitlesOfParts>
  <Company>Chicago-Kent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Chicago-Kent Board of Overseers Technology Committee</dc:title>
  <dc:creator>Ronald W. Staudt</dc:creator>
  <cp:lastModifiedBy>richard warner richardwarner</cp:lastModifiedBy>
  <cp:revision>452</cp:revision>
  <dcterms:created xsi:type="dcterms:W3CDTF">2012-04-19T05:45:57Z</dcterms:created>
  <dcterms:modified xsi:type="dcterms:W3CDTF">2025-01-30T13:37:24Z</dcterms:modified>
</cp:coreProperties>
</file>