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" strictFirstAndLastChars="0" saveSubsetFonts="1" autoCompressPictures="0">
  <p:sldMasterIdLst>
    <p:sldMasterId id="214748381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99" r:id="rId3"/>
    <p:sldId id="400" r:id="rId4"/>
    <p:sldId id="401" r:id="rId5"/>
    <p:sldId id="258" r:id="rId6"/>
    <p:sldId id="403" r:id="rId7"/>
    <p:sldId id="402" r:id="rId8"/>
    <p:sldId id="349" r:id="rId9"/>
    <p:sldId id="404" r:id="rId10"/>
    <p:sldId id="387" r:id="rId11"/>
    <p:sldId id="348" r:id="rId12"/>
    <p:sldId id="351" r:id="rId13"/>
    <p:sldId id="352" r:id="rId14"/>
    <p:sldId id="388" r:id="rId15"/>
    <p:sldId id="350" r:id="rId16"/>
    <p:sldId id="389" r:id="rId17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5pPr>
    <a:lvl6pPr marL="22860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6pPr>
    <a:lvl7pPr marL="27432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7pPr>
    <a:lvl8pPr marL="32004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8pPr>
    <a:lvl9pPr marL="36576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176" autoAdjust="0"/>
    <p:restoredTop sz="86395" autoAdjust="0"/>
  </p:normalViewPr>
  <p:slideViewPr>
    <p:cSldViewPr>
      <p:cViewPr varScale="1">
        <p:scale>
          <a:sx n="40" d="100"/>
          <a:sy n="40" d="100"/>
        </p:scale>
        <p:origin x="1000" y="56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-857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1B344DD-895F-4ACA-953E-1A11F4C463F4}" type="datetimeFigureOut">
              <a:rPr lang="en-US" altLang="en-US"/>
              <a:pPr>
                <a:defRPr/>
              </a:pPr>
              <a:t>2/3/2024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775A09E-7365-4261-BB0F-1472D462C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27" name="Rectangle 3"/>
          <p:cNvSpPr>
            <a:spLocks noGrp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1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BF3787B-61AD-419D-9F40-89DA8CB728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F3787B-61AD-419D-9F40-89DA8CB7283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546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866775" y="1733550"/>
            <a:ext cx="11271250" cy="1300163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en-US" sz="4267">
              <a:latin typeface="Optima" charset="0"/>
              <a:ea typeface="ＭＳ Ｐゴシック" charset="-128"/>
              <a:sym typeface="Optima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817813" y="5635625"/>
            <a:ext cx="926147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en-US" sz="4267">
              <a:latin typeface="Optima" charset="0"/>
              <a:ea typeface="ＭＳ Ｐゴシック" charset="-128"/>
              <a:sym typeface="Optima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00481" y="2167467"/>
            <a:ext cx="10841849" cy="2492587"/>
          </a:xfrm>
        </p:spPr>
        <p:txBody>
          <a:bodyPr/>
          <a:lstStyle>
            <a:lvl1pPr>
              <a:defRPr sz="7111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7706" y="5743787"/>
            <a:ext cx="9320107" cy="2492587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982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443413" y="8880475"/>
            <a:ext cx="4117975" cy="6492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A324EF-6137-463D-A7FC-560063D6E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25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5856A-5010-432D-950E-13341BCC18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9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395112"/>
            <a:ext cx="2926080" cy="83244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395112"/>
            <a:ext cx="8561493" cy="83244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42897-F00A-4A99-84F5-B8644C0FC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1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7937-AFD6-4216-9FFD-B9688B4EE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59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/>
          <a:lstStyle>
            <a:lvl1pPr algn="l">
              <a:defRPr sz="568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30" indent="0">
              <a:buNone/>
              <a:defRPr sz="2560"/>
            </a:lvl2pPr>
            <a:lvl3pPr marL="1300460" indent="0">
              <a:buNone/>
              <a:defRPr sz="2276"/>
            </a:lvl3pPr>
            <a:lvl4pPr marL="1950690" indent="0">
              <a:buNone/>
              <a:defRPr sz="1991"/>
            </a:lvl4pPr>
            <a:lvl5pPr marL="2600919" indent="0">
              <a:buNone/>
              <a:defRPr sz="1991"/>
            </a:lvl5pPr>
            <a:lvl6pPr marL="3251149" indent="0">
              <a:buNone/>
              <a:defRPr sz="1991"/>
            </a:lvl6pPr>
            <a:lvl7pPr marL="3901379" indent="0">
              <a:buNone/>
              <a:defRPr sz="1991"/>
            </a:lvl7pPr>
            <a:lvl8pPr marL="4551609" indent="0">
              <a:buNone/>
              <a:defRPr sz="1991"/>
            </a:lvl8pPr>
            <a:lvl9pPr marL="5201839" indent="0">
              <a:buNone/>
              <a:defRPr sz="19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79547-A367-4447-BC04-BC0DDFF7AC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77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743787" cy="6443698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773" y="2275841"/>
            <a:ext cx="5743787" cy="6443698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14BF7-3547-4345-96C2-F910B426B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607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2C674-53AC-43B4-88D1-B6CB939D03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72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66179-2588-441E-B38E-2111CD518B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52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C53B8-065C-4A64-9DE6-9C64B7008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05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34EEC-5D3C-484F-AC60-1115F6F0B9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57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643F7-6567-40C6-972D-CDA84E9B1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35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95288"/>
            <a:ext cx="11703050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76475"/>
            <a:ext cx="11703050" cy="644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0875" y="8880475"/>
            <a:ext cx="303371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7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3413" y="8886825"/>
            <a:ext cx="411797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7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20213" y="8880475"/>
            <a:ext cx="303371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7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B4D01BDA-0D17-4E45-BE94-D2D9F0E22E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541338" y="325438"/>
            <a:ext cx="11704637" cy="866775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en-US" sz="4267">
              <a:latin typeface="Optima" charset="0"/>
              <a:ea typeface="ＭＳ Ｐゴシック" charset="-128"/>
              <a:sym typeface="Optim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5pPr>
      <a:lvl6pPr marL="650230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6pPr>
      <a:lvl7pPr marL="1300460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7pPr>
      <a:lvl8pPr marL="1950690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8pPr>
      <a:lvl9pPr marL="2600919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9pPr>
    </p:titleStyle>
    <p:bodyStyle>
      <a:lvl1pPr marL="487363" indent="-48736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4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952500" indent="-46196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36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452563" indent="-49847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1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905000" indent="-44926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390775" indent="-482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3041180" indent="-483157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6pPr>
      <a:lvl7pPr marL="3691410" indent="-483157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7pPr>
      <a:lvl8pPr marL="4341640" indent="-483157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8pPr>
      <a:lvl9pPr marL="4991869" indent="-483157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300163" y="2166938"/>
            <a:ext cx="10842625" cy="2492375"/>
          </a:xfrm>
        </p:spPr>
        <p:txBody>
          <a:bodyPr lIns="137160" tIns="0" rIns="164592" bIns="0"/>
          <a:lstStyle/>
          <a:p>
            <a:pPr eaLnBrk="1" hangingPunct="1">
              <a:defRPr/>
            </a:pPr>
            <a:r>
              <a:rPr lang="en-US" altLang="en-US" dirty="0">
                <a:ea typeface="ＭＳ Ｐゴシック" charset="0"/>
              </a:rPr>
              <a:t>Negligence: Who Owes A Duty of Due Care?</a:t>
            </a:r>
            <a:endParaRPr altLang="en-US" dirty="0">
              <a:ea typeface="ＭＳ Ｐゴシック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5743575"/>
            <a:ext cx="10588625" cy="2492375"/>
          </a:xfrm>
        </p:spPr>
        <p:txBody>
          <a:bodyPr lIns="45720" tIns="0" rIns="45720" bIns="0"/>
          <a:lstStyle/>
          <a:p>
            <a:r>
              <a:rPr lang="en-US" sz="3200" dirty="0">
                <a:effectLst/>
                <a:latin typeface="ArialMT"/>
              </a:rPr>
              <a:t>Richard Warner, Professor, Chicago-Kent College of Law</a:t>
            </a:r>
          </a:p>
          <a:p>
            <a:endParaRPr lang="en-US" sz="2000" dirty="0">
              <a:effectLst/>
            </a:endParaRPr>
          </a:p>
          <a:p>
            <a:pPr eaLnBrk="1" hangingPunct="1">
              <a:lnSpc>
                <a:spcPct val="90000"/>
              </a:lnSpc>
              <a:spcBef>
                <a:spcPts val="2100"/>
              </a:spcBef>
            </a:pPr>
            <a:endParaRPr lang="en-US" altLang="en-US" sz="3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96712-5047-9E4E-704A-6E21857B4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Shaw v. </a:t>
            </a:r>
            <a:r>
              <a:rPr lang="en-US" dirty="0" err="1"/>
              <a:t>Psychemedics</a:t>
            </a:r>
            <a:r>
              <a:rPr lang="en-US" dirty="0"/>
              <a:t> Corp.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9EDC6-D266-E10F-E7D1-EAF440376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BMW contracted with a lab to drug tests its employees. </a:t>
            </a:r>
          </a:p>
          <a:p>
            <a:r>
              <a:rPr lang="en-US" dirty="0"/>
              <a:t>It </a:t>
            </a:r>
            <a:r>
              <a:rPr lang="en-US" i="1" dirty="0"/>
              <a:t>incorrectly</a:t>
            </a:r>
            <a:r>
              <a:rPr lang="en-US" dirty="0"/>
              <a:t> reported Shaw, an employee, as positive for cocaine. </a:t>
            </a:r>
          </a:p>
          <a:p>
            <a:r>
              <a:rPr lang="en-US" dirty="0"/>
              <a:t>Shaw sued for negligence. </a:t>
            </a:r>
          </a:p>
          <a:p>
            <a:r>
              <a:rPr lang="en-US" dirty="0"/>
              <a:t>Should the lab be liable?</a:t>
            </a:r>
          </a:p>
          <a:p>
            <a:pPr lvl="1"/>
            <a:r>
              <a:rPr lang="en-US" sz="4000" dirty="0"/>
              <a:t>(a) Yes</a:t>
            </a:r>
          </a:p>
          <a:p>
            <a:pPr lvl="1"/>
            <a:r>
              <a:rPr lang="en-US" sz="4000" dirty="0"/>
              <a:t>(b) No</a:t>
            </a:r>
          </a:p>
          <a:p>
            <a:pPr lvl="1"/>
            <a:r>
              <a:rPr lang="en-US" sz="4000" dirty="0"/>
              <a:t>(c) Not sure</a:t>
            </a:r>
          </a:p>
        </p:txBody>
      </p:sp>
    </p:spTree>
    <p:extLst>
      <p:ext uri="{BB962C8B-B14F-4D97-AF65-F5344CB8AC3E}">
        <p14:creationId xmlns:p14="http://schemas.microsoft.com/office/powerpoint/2010/main" val="4210242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98786-1136-1237-FC4E-6BEF7FF11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Shaw v. </a:t>
            </a:r>
            <a:r>
              <a:rPr lang="en-US" dirty="0" err="1"/>
              <a:t>Psychemedics</a:t>
            </a:r>
            <a:r>
              <a:rPr lang="en-US" dirty="0"/>
              <a:t> Corp.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8F7C3-44A4-F084-E9DD-CA287F4BA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752600"/>
            <a:ext cx="11859063" cy="6443663"/>
          </a:xfrm>
        </p:spPr>
        <p:txBody>
          <a:bodyPr/>
          <a:lstStyle/>
          <a:p>
            <a:r>
              <a:rPr lang="en-US" dirty="0"/>
              <a:t>The court notes:</a:t>
            </a:r>
          </a:p>
          <a:p>
            <a:pPr lvl="1"/>
            <a:r>
              <a:rPr lang="en-US" dirty="0"/>
              <a:t>The primary </a:t>
            </a:r>
            <a:r>
              <a:rPr lang="en-US" i="1" dirty="0"/>
              <a:t>purpose</a:t>
            </a:r>
            <a:r>
              <a:rPr lang="en-US" dirty="0"/>
              <a:t> was to test for drugs.</a:t>
            </a:r>
          </a:p>
          <a:p>
            <a:pPr lvl="1"/>
            <a:r>
              <a:rPr lang="en-US" dirty="0"/>
              <a:t>The lab had complete </a:t>
            </a:r>
            <a:r>
              <a:rPr lang="en-US" i="1" dirty="0"/>
              <a:t>control</a:t>
            </a:r>
            <a:r>
              <a:rPr lang="en-US" dirty="0"/>
              <a:t> over the samples during testing. </a:t>
            </a:r>
          </a:p>
          <a:p>
            <a:pPr lvl="1"/>
            <a:r>
              <a:rPr lang="en-US" dirty="0"/>
              <a:t>Negligent testing would </a:t>
            </a:r>
            <a:r>
              <a:rPr lang="en-US" i="1" dirty="0"/>
              <a:t>foreseeably</a:t>
            </a:r>
            <a:r>
              <a:rPr lang="en-US" dirty="0"/>
              <a:t> impose economic losses on employees. </a:t>
            </a:r>
          </a:p>
          <a:p>
            <a:pPr lvl="1"/>
            <a:r>
              <a:rPr lang="en-US" dirty="0"/>
              <a:t>Imposing a duty of due care would further the </a:t>
            </a:r>
            <a:r>
              <a:rPr lang="en-US" i="1" dirty="0"/>
              <a:t>policy</a:t>
            </a:r>
            <a:r>
              <a:rPr lang="en-US" dirty="0"/>
              <a:t> of deterring negligence. </a:t>
            </a:r>
          </a:p>
          <a:p>
            <a:r>
              <a:rPr lang="en-US" dirty="0"/>
              <a:t>Conclusion: The contract created a relationship that supported finding a duty of due care.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680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CCA00-0E07-E363-58A6-520FE5F0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</a:t>
            </a:r>
            <a:r>
              <a:rPr lang="en-US" i="1" dirty="0"/>
              <a:t>Shaw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FA730-E9D3-4FD4-60DF-CA5CDAE26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Purpose</a:t>
            </a:r>
            <a:r>
              <a:rPr lang="en-US" dirty="0"/>
              <a:t>: Part of the purpose is to maintain and secure data. </a:t>
            </a:r>
          </a:p>
          <a:p>
            <a:r>
              <a:rPr lang="en-US" i="1" dirty="0"/>
              <a:t>Control</a:t>
            </a:r>
            <a:r>
              <a:rPr lang="en-US" dirty="0"/>
              <a:t>: Even thought it is software-as-a-service with options chosen by the client, Blackbaud still has the most control over the </a:t>
            </a:r>
            <a:r>
              <a:rPr lang="en-US" i="1" dirty="0"/>
              <a:t>security</a:t>
            </a:r>
            <a:r>
              <a:rPr lang="en-US" dirty="0"/>
              <a:t> of the data. </a:t>
            </a:r>
          </a:p>
          <a:p>
            <a:pPr lvl="1"/>
            <a:r>
              <a:rPr lang="en-US" dirty="0"/>
              <a:t>“Thus, Blackbaud remains in the best position to prevent harm associated with a data breach to its systems.” Compare </a:t>
            </a:r>
            <a:r>
              <a:rPr lang="en-US" i="1" dirty="0"/>
              <a:t>Kline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870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42D24-FFB1-63BF-D19A-AF1FCFBA7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</a:t>
            </a:r>
            <a:r>
              <a:rPr lang="en-US" i="1" dirty="0"/>
              <a:t>Shaw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EACF5-E6A7-EC3D-A4B8-5F2D84945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Foreseeability</a:t>
            </a:r>
            <a:r>
              <a:rPr lang="en-US" dirty="0"/>
              <a:t>: “despite Blackbaud's acknowledgement of the risk of cyberattacks and repeated notifications of the inadequacy of its systems, Blackbaud “failed to correct, update, or upgrade its security protections.” </a:t>
            </a:r>
          </a:p>
          <a:p>
            <a:pPr algn="just"/>
            <a:r>
              <a:rPr lang="en-US" i="1" dirty="0"/>
              <a:t>Policy</a:t>
            </a:r>
            <a:r>
              <a:rPr lang="en-US" dirty="0"/>
              <a:t>: Same as </a:t>
            </a:r>
            <a:r>
              <a:rPr lang="en-US" i="1" dirty="0"/>
              <a:t>Shaw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274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B733C-CB48-EE0B-8FAE-630586990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Difference: Criminal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50E6C-1A04-B2F6-1BA0-EB4BF4D80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Hacking into the website was a crime. </a:t>
            </a:r>
          </a:p>
          <a:p>
            <a:r>
              <a:rPr lang="en-US" dirty="0"/>
              <a:t>A contractually created duty of duty care may not include a duty to prevent harm from criminal activity by third parties. </a:t>
            </a:r>
          </a:p>
          <a:p>
            <a:pPr lvl="1"/>
            <a:r>
              <a:rPr lang="en-US" dirty="0"/>
              <a:t>If you hire me as limo driver, I owe you a duty of due care to drive carefully, but I do not owe you a duty to prevent others from driving carelessly and, in ways I cannot prevent, running into us.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62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4B07-E417-A9B5-8D11-7EF34645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Special Relationship Still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42647-246E-F38E-7255-D312D5105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7477125"/>
          </a:xfrm>
        </p:spPr>
        <p:txBody>
          <a:bodyPr/>
          <a:lstStyle/>
          <a:p>
            <a:r>
              <a:rPr lang="en-US" dirty="0"/>
              <a:t>Blackbaud argues that the foregoing points are not enough to make them liable for the criminal conduct of third parties (= the hackers who took the data). </a:t>
            </a:r>
          </a:p>
          <a:p>
            <a:r>
              <a:rPr lang="en-US" dirty="0"/>
              <a:t>The court rejects the claim because Blackbaud’s negligent behavior created the risk. </a:t>
            </a:r>
          </a:p>
          <a:p>
            <a:pPr lvl="1"/>
            <a:r>
              <a:rPr lang="en-US" dirty="0"/>
              <a:t>“despite Blackbaud's acknowledgement of the risk of cyberattacks and repeated notifications of the inadequacy of its systems, Blackbaud “failed to correct, update, or upgrade its security protections.”</a:t>
            </a:r>
          </a:p>
        </p:txBody>
      </p:sp>
    </p:spTree>
    <p:extLst>
      <p:ext uri="{BB962C8B-B14F-4D97-AF65-F5344CB8AC3E}">
        <p14:creationId xmlns:p14="http://schemas.microsoft.com/office/powerpoint/2010/main" val="3665602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76664-E9F6-0D57-7A7B-C81C1C7B9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Extensive Negligence 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D425D-60AF-AD32-B69D-0F8F2E16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websites have </a:t>
            </a:r>
          </a:p>
          <a:p>
            <a:pPr lvl="1"/>
            <a:r>
              <a:rPr lang="en-US" dirty="0"/>
              <a:t>Contracts in which they promise adequate security, where </a:t>
            </a:r>
          </a:p>
          <a:p>
            <a:pPr lvl="1"/>
            <a:r>
              <a:rPr lang="en-US" dirty="0"/>
              <a:t>careless or intentional behavior creates a risk of unauthorized access. </a:t>
            </a:r>
          </a:p>
          <a:p>
            <a:r>
              <a:rPr lang="en-US" dirty="0"/>
              <a:t>So those websites owe a duty of due care to those the subjects of the data which they hold.</a:t>
            </a:r>
          </a:p>
          <a:p>
            <a:r>
              <a:rPr lang="en-US" dirty="0"/>
              <a:t>Further, a contract is not required </a:t>
            </a:r>
            <a:r>
              <a:rPr lang="en-US"/>
              <a:t>to create the duty.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5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7D32E-BD82-6637-E6E3-2952BC03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</a:t>
            </a:r>
            <a:r>
              <a:rPr lang="en-US" i="1" dirty="0" err="1"/>
              <a:t>Dittman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9391F-6B2F-C000-77AA-B7669FA4D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i="1" dirty="0" err="1"/>
              <a:t>Dittman</a:t>
            </a:r>
            <a:r>
              <a:rPr lang="en-US" sz="3600" i="1" dirty="0"/>
              <a:t> </a:t>
            </a:r>
            <a:r>
              <a:rPr lang="en-US" sz="3600" dirty="0"/>
              <a:t>rests on two points. </a:t>
            </a:r>
          </a:p>
          <a:p>
            <a:pPr lvl="1"/>
            <a:r>
              <a:rPr lang="en-US" sz="3000" dirty="0"/>
              <a:t>UMPC’s collecting and storing employee data created a risk of a data breach by third parties. </a:t>
            </a:r>
          </a:p>
          <a:p>
            <a:pPr lvl="1"/>
            <a:r>
              <a:rPr lang="en-US" sz="3000" dirty="0"/>
              <a:t>The harm that did occur was within the scope of that risk. </a:t>
            </a:r>
          </a:p>
          <a:p>
            <a:r>
              <a:rPr lang="en-US" sz="3600" dirty="0"/>
              <a:t>The defendant in </a:t>
            </a:r>
            <a:r>
              <a:rPr lang="en-US" sz="3600" i="1" dirty="0"/>
              <a:t>Blackbaud</a:t>
            </a:r>
            <a:r>
              <a:rPr lang="en-US" sz="3600" dirty="0"/>
              <a:t> claims that neither point applies to it because, as a software-as-a-service (SaaS) provider, its clients control the data they store with Blackbaud. The court rejects Blackbaud’s claim. </a:t>
            </a:r>
          </a:p>
          <a:p>
            <a:r>
              <a:rPr lang="en-US" sz="3600" dirty="0"/>
              <a:t>In doing so, it makes it clear that the answer to “Who is in the best position to defend against unauthorized access?” plays a key role in assigning liability. </a:t>
            </a:r>
          </a:p>
        </p:txBody>
      </p:sp>
    </p:spTree>
    <p:extLst>
      <p:ext uri="{BB962C8B-B14F-4D97-AF65-F5344CB8AC3E}">
        <p14:creationId xmlns:p14="http://schemas.microsoft.com/office/powerpoint/2010/main" val="3577404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1583F-2E13-7629-13A7-D87A9BEFF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Strangers and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16624-4E59-EFF6-7FD0-ABD1469AF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Rachel is boating on a lake when she sees a motor boat negligently speed by Roger’s canoe, causing it to capsize and leaving Roger clinging to it. </a:t>
            </a:r>
          </a:p>
          <a:p>
            <a:r>
              <a:rPr lang="en-US" dirty="0"/>
              <a:t>Roger is a stranger—someone she has never met nor ever had any sort of dealings with.</a:t>
            </a:r>
          </a:p>
          <a:p>
            <a:r>
              <a:rPr lang="en-US" dirty="0"/>
              <a:t>Does Rachel have a duty of due care that requires her to assist Roger? </a:t>
            </a:r>
          </a:p>
        </p:txBody>
      </p:sp>
    </p:spTree>
    <p:extLst>
      <p:ext uri="{BB962C8B-B14F-4D97-AF65-F5344CB8AC3E}">
        <p14:creationId xmlns:p14="http://schemas.microsoft.com/office/powerpoint/2010/main" val="77256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38CB9-5ACB-CA40-2344-81FD24D2E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48673-543F-40E4-88E2-00056342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 does not. </a:t>
            </a:r>
          </a:p>
          <a:p>
            <a:r>
              <a:rPr lang="en-US" dirty="0"/>
              <a:t>Tort law does not recognize a duty to assist strangers. </a:t>
            </a:r>
          </a:p>
        </p:txBody>
      </p:sp>
    </p:spTree>
    <p:extLst>
      <p:ext uri="{BB962C8B-B14F-4D97-AF65-F5344CB8AC3E}">
        <p14:creationId xmlns:p14="http://schemas.microsoft.com/office/powerpoint/2010/main" val="654912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E2A7A-1F38-3D4E-0333-043824C7D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Blackbaud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214CD-3A03-6472-6333-9FE811CB6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600200"/>
            <a:ext cx="12268200" cy="7543800"/>
          </a:xfrm>
        </p:spPr>
        <p:txBody>
          <a:bodyPr/>
          <a:lstStyle/>
          <a:p>
            <a:r>
              <a:rPr lang="en-US" dirty="0"/>
              <a:t>Blackbaud is cloud software company that provides data collection and maintenance software solutions for administration, fundraising, marketing, and analytics to “social good entities.” </a:t>
            </a:r>
          </a:p>
          <a:p>
            <a:pPr lvl="1"/>
            <a:r>
              <a:rPr lang="en-US" dirty="0"/>
              <a:t>Non-profit organizations, foundations, educational institutions, faith communities, and healthcare organizations.</a:t>
            </a:r>
          </a:p>
          <a:p>
            <a:pPr lvl="1"/>
            <a:r>
              <a:rPr lang="en-US" dirty="0"/>
              <a:t>It collects and stores Personally Identifiable Information (“PII”) and Protected Health Information (“PHI”).</a:t>
            </a:r>
          </a:p>
        </p:txBody>
      </p:sp>
    </p:spTree>
    <p:extLst>
      <p:ext uri="{BB962C8B-B14F-4D97-AF65-F5344CB8AC3E}">
        <p14:creationId xmlns:p14="http://schemas.microsoft.com/office/powerpoint/2010/main" val="3313816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670F6-28FD-DDD2-FAD1-62E5DEF87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Strangers?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4B09B-F2BA-EAB5-7AD7-4B198DC7B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Blackbaud claims its clients are strangers because Blackbaud as a software-as-a-service (SaaS) provider. </a:t>
            </a:r>
          </a:p>
          <a:p>
            <a:r>
              <a:rPr lang="en-US" dirty="0"/>
              <a:t>As such, it just provides an online platform which offers a variety of software options clients can select and modify. The clients determine what data to store and what to do with it.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0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3CBF-FFC6-02D3-1DAD-0BB03C079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Liability for Blackbaud?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292C0-7D8E-C995-8F43-466003ED7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828800"/>
            <a:ext cx="11703050" cy="7315200"/>
          </a:xfrm>
        </p:spPr>
        <p:txBody>
          <a:bodyPr/>
          <a:lstStyle/>
          <a:p>
            <a:r>
              <a:rPr lang="en-US" dirty="0"/>
              <a:t>Blackbaud asks the court to think of them as Alice in her canoe and their clients as Roger in his.</a:t>
            </a:r>
          </a:p>
          <a:p>
            <a:r>
              <a:rPr lang="en-US" dirty="0"/>
              <a:t>They claim that when a client’s “canoe” is “overturned” by the data breach, Blackbaud has no liability for the resulting harm—the data breach being analogous to the speeding boat. </a:t>
            </a:r>
          </a:p>
          <a:p>
            <a:r>
              <a:rPr lang="en-US" dirty="0"/>
              <a:t>Do you agree?</a:t>
            </a:r>
          </a:p>
          <a:p>
            <a:r>
              <a:rPr lang="en-US" dirty="0"/>
              <a:t>(a) Yes</a:t>
            </a:r>
          </a:p>
          <a:p>
            <a:r>
              <a:rPr lang="en-US" dirty="0"/>
              <a:t>(b) No</a:t>
            </a:r>
          </a:p>
        </p:txBody>
      </p:sp>
    </p:spTree>
    <p:extLst>
      <p:ext uri="{BB962C8B-B14F-4D97-AF65-F5344CB8AC3E}">
        <p14:creationId xmlns:p14="http://schemas.microsoft.com/office/powerpoint/2010/main" val="141704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9E364-B8E3-8D1A-D6C0-2B13840CB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No Duty To Strangers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8BB5F-A3A3-AAD6-080F-9512B86D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875" y="2286000"/>
            <a:ext cx="11703050" cy="6443663"/>
          </a:xfrm>
        </p:spPr>
        <p:txBody>
          <a:bodyPr/>
          <a:lstStyle/>
          <a:p>
            <a:r>
              <a:rPr lang="en-US" dirty="0"/>
              <a:t>Special relationship</a:t>
            </a:r>
          </a:p>
          <a:p>
            <a:pPr lvl="1"/>
            <a:r>
              <a:rPr lang="en-US" dirty="0"/>
              <a:t>To the victim</a:t>
            </a:r>
          </a:p>
          <a:p>
            <a:pPr lvl="1"/>
            <a:r>
              <a:rPr lang="en-US" dirty="0"/>
              <a:t>To the person causing the injury</a:t>
            </a:r>
          </a:p>
          <a:p>
            <a:r>
              <a:rPr lang="en-US" dirty="0"/>
              <a:t>Voluntarily undertaken duty</a:t>
            </a:r>
          </a:p>
          <a:p>
            <a:r>
              <a:rPr lang="en-US" dirty="0"/>
              <a:t>Carelessly or intentionally creating the risk.</a:t>
            </a:r>
          </a:p>
          <a:p>
            <a:r>
              <a:rPr lang="en-US" dirty="0"/>
              <a:t>Statutes (e.g., state motor vehicle codes)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805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3DEE2-A318-A537-46D5-B1AA21202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Analogy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99D91-3C72-E36E-E22F-4BBA740C0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7617"/>
      </p:ext>
    </p:extLst>
  </p:cSld>
  <p:clrMapOvr>
    <a:masterClrMapping/>
  </p:clrMapOvr>
</p:sld>
</file>

<file path=ppt/theme/theme1.xml><?xml version="1.0" encoding="utf-8"?>
<a:theme xmlns:a="http://schemas.openxmlformats.org/drawingml/2006/main" name="WarnerOrange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WarnerOrangeEdge</Template>
  <TotalTime>4671</TotalTime>
  <Pages>0</Pages>
  <Words>893</Words>
  <Characters>0</Characters>
  <Application>Microsoft Office PowerPoint</Application>
  <PresentationFormat>Custom</PresentationFormat>
  <Lines>0</Lines>
  <Paragraphs>73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ArialMT</vt:lpstr>
      <vt:lpstr>Garamond</vt:lpstr>
      <vt:lpstr>Optima</vt:lpstr>
      <vt:lpstr>Wingdings</vt:lpstr>
      <vt:lpstr>WarnerOrangeEdge</vt:lpstr>
      <vt:lpstr>Negligence: Who Owes A Duty of Due Care?</vt:lpstr>
      <vt:lpstr>Comparison to Dittman</vt:lpstr>
      <vt:lpstr>Strangers and Duty</vt:lpstr>
      <vt:lpstr>No Duty</vt:lpstr>
      <vt:lpstr>Blackbaud</vt:lpstr>
      <vt:lpstr>Strangers?</vt:lpstr>
      <vt:lpstr>No Liability for Blackbaud?</vt:lpstr>
      <vt:lpstr>Exceptions to No Duty To Strangers</vt:lpstr>
      <vt:lpstr>An Analogy </vt:lpstr>
      <vt:lpstr>Shaw v. Psychemedics Corp.</vt:lpstr>
      <vt:lpstr>Shaw v. Psychemedics Corp.</vt:lpstr>
      <vt:lpstr>Comparing Shaw</vt:lpstr>
      <vt:lpstr>Comparing Shaw</vt:lpstr>
      <vt:lpstr>A Difference: Criminal Conduct</vt:lpstr>
      <vt:lpstr>A Special Relationship Still</vt:lpstr>
      <vt:lpstr>Extensive Negligence Liability</vt:lpstr>
    </vt:vector>
  </TitlesOfParts>
  <Company>University of Illinois at Chicago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Bugs, errors, risks</dc:title>
  <dc:subject/>
  <dc:creator>Robert Sloan</dc:creator>
  <cp:keywords/>
  <dc:description/>
  <cp:lastModifiedBy>Richard Warner</cp:lastModifiedBy>
  <cp:revision>161</cp:revision>
  <dcterms:created xsi:type="dcterms:W3CDTF">2010-03-02T04:21:24Z</dcterms:created>
  <dcterms:modified xsi:type="dcterms:W3CDTF">2024-02-03T21:23:37Z</dcterms:modified>
</cp:coreProperties>
</file>