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4"/>
  </p:notesMasterIdLst>
  <p:sldIdLst>
    <p:sldId id="262" r:id="rId2"/>
    <p:sldId id="366" r:id="rId3"/>
    <p:sldId id="367" r:id="rId4"/>
    <p:sldId id="404" r:id="rId5"/>
    <p:sldId id="352" r:id="rId6"/>
    <p:sldId id="263" r:id="rId7"/>
    <p:sldId id="407" r:id="rId8"/>
    <p:sldId id="264" r:id="rId9"/>
    <p:sldId id="266" r:id="rId10"/>
    <p:sldId id="376" r:id="rId11"/>
    <p:sldId id="377" r:id="rId12"/>
    <p:sldId id="379" r:id="rId13"/>
    <p:sldId id="396" r:id="rId14"/>
    <p:sldId id="397" r:id="rId15"/>
    <p:sldId id="380" r:id="rId16"/>
    <p:sldId id="398" r:id="rId17"/>
    <p:sldId id="399" r:id="rId18"/>
    <p:sldId id="400" r:id="rId19"/>
    <p:sldId id="381" r:id="rId20"/>
    <p:sldId id="382" r:id="rId21"/>
    <p:sldId id="383" r:id="rId22"/>
    <p:sldId id="350" r:id="rId23"/>
    <p:sldId id="351" r:id="rId24"/>
    <p:sldId id="384" r:id="rId25"/>
    <p:sldId id="385" r:id="rId26"/>
    <p:sldId id="386" r:id="rId27"/>
    <p:sldId id="387" r:id="rId28"/>
    <p:sldId id="395" r:id="rId29"/>
    <p:sldId id="405" r:id="rId30"/>
    <p:sldId id="403" r:id="rId31"/>
    <p:sldId id="406" r:id="rId32"/>
    <p:sldId id="402" r:id="rId33"/>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218" autoAdjust="0"/>
    <p:restoredTop sz="94662" autoAdjust="0"/>
  </p:normalViewPr>
  <p:slideViewPr>
    <p:cSldViewPr>
      <p:cViewPr varScale="1">
        <p:scale>
          <a:sx n="66" d="100"/>
          <a:sy n="66" d="100"/>
        </p:scale>
        <p:origin x="892" y="40"/>
      </p:cViewPr>
      <p:guideLst>
        <p:guide orient="horz" pos="2160"/>
        <p:guide pos="3840"/>
      </p:guideLst>
    </p:cSldViewPr>
  </p:slideViewPr>
  <p:outlineViewPr>
    <p:cViewPr>
      <p:scale>
        <a:sx n="33" d="100"/>
        <a:sy n="33" d="100"/>
      </p:scale>
      <p:origin x="0" y="4398"/>
    </p:cViewPr>
  </p:outlineViewPr>
  <p:notesTextViewPr>
    <p:cViewPr>
      <p:scale>
        <a:sx n="100" d="100"/>
        <a:sy n="100" d="100"/>
      </p:scale>
      <p:origin x="0" y="0"/>
    </p:cViewPr>
  </p:notesTextViewPr>
  <p:sorterViewPr>
    <p:cViewPr varScale="1">
      <p:scale>
        <a:sx n="100" d="100"/>
        <a:sy n="100" d="100"/>
      </p:scale>
      <p:origin x="0" y="-427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4087805-D99C-2F20-9C0A-B6377561BD6F}"/>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3075" name="Rectangle 3">
            <a:extLst>
              <a:ext uri="{FF2B5EF4-FFF2-40B4-BE49-F238E27FC236}">
                <a16:creationId xmlns:a16="http://schemas.microsoft.com/office/drawing/2014/main" id="{3FCE4CF4-8959-D98E-A396-653BC96F374B}"/>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a:p>
        </p:txBody>
      </p:sp>
      <p:sp>
        <p:nvSpPr>
          <p:cNvPr id="5124" name="Rectangle 4">
            <a:extLst>
              <a:ext uri="{FF2B5EF4-FFF2-40B4-BE49-F238E27FC236}">
                <a16:creationId xmlns:a16="http://schemas.microsoft.com/office/drawing/2014/main" id="{8BFA7C8A-893F-ABF2-7BD1-FD017A0582B2}"/>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CE9DABE7-E9ED-48F5-F1F5-E5F4DFE7A13D}"/>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a:extLst>
              <a:ext uri="{FF2B5EF4-FFF2-40B4-BE49-F238E27FC236}">
                <a16:creationId xmlns:a16="http://schemas.microsoft.com/office/drawing/2014/main" id="{CCAF6D90-D5D8-C377-583A-76213037BFE0}"/>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3079" name="Rectangle 7">
            <a:extLst>
              <a:ext uri="{FF2B5EF4-FFF2-40B4-BE49-F238E27FC236}">
                <a16:creationId xmlns:a16="http://schemas.microsoft.com/office/drawing/2014/main" id="{59DF0170-B721-8062-1FFC-50378E705256}"/>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2B206AF-F654-4169-9F07-CA20DF0DEEB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692195C7-BD30-2DE4-5951-923DC5F907B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31E8E32-F086-4E5B-B57D-58957E4A2A93}" type="slidenum">
              <a:rPr lang="en-US" altLang="en-US" smtClean="0"/>
              <a:pPr>
                <a:spcBef>
                  <a:spcPct val="0"/>
                </a:spcBef>
              </a:pPr>
              <a:t>1</a:t>
            </a:fld>
            <a:endParaRPr lang="en-US" altLang="en-US"/>
          </a:p>
        </p:txBody>
      </p:sp>
      <p:sp>
        <p:nvSpPr>
          <p:cNvPr id="7171" name="Rectangle 2">
            <a:extLst>
              <a:ext uri="{FF2B5EF4-FFF2-40B4-BE49-F238E27FC236}">
                <a16:creationId xmlns:a16="http://schemas.microsoft.com/office/drawing/2014/main" id="{63040BCF-F4C0-AD16-E469-50EDD86F6918}"/>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978D3471-1001-EBE8-E49B-933063BB300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6CF5F6F3-B0D0-17CD-BC81-1D57339CA29E}"/>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86B13E36-EEDA-AD37-7866-60674B60E2D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17412" name="Slide Number Placeholder 3">
            <a:extLst>
              <a:ext uri="{FF2B5EF4-FFF2-40B4-BE49-F238E27FC236}">
                <a16:creationId xmlns:a16="http://schemas.microsoft.com/office/drawing/2014/main" id="{6AA4BB10-DD6D-D3EB-6DF3-B2929788C8F6}"/>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1150585-31F7-40ED-A07A-C1FF47BCC019}" type="slidenum">
              <a:rPr lang="en-US" altLang="en-US" smtClean="0">
                <a:ea typeface="ＭＳ Ｐゴシック" panose="020B0600070205080204" pitchFamily="34" charset="-128"/>
              </a:rPr>
              <a:pPr>
                <a:spcBef>
                  <a:spcPct val="0"/>
                </a:spcBef>
              </a:pPr>
              <a:t>2</a:t>
            </a:fld>
            <a:endParaRPr lang="en-US" altLang="en-US">
              <a:ea typeface="ＭＳ Ｐゴシック" panose="020B0600070205080204"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5DFDA723-0266-057B-A64A-F52C90C03A6B}"/>
              </a:ext>
            </a:extLst>
          </p:cNvPr>
          <p:cNvSpPr>
            <a:spLocks noGrp="1" noRot="1" noChangeAspect="1" noChangeArrowheads="1" noTextEdit="1"/>
          </p:cNvSpPr>
          <p:nvPr>
            <p:ph type="sldImg"/>
          </p:nvPr>
        </p:nvSpPr>
        <p:spPr>
          <a:ln/>
        </p:spPr>
      </p:sp>
      <p:sp>
        <p:nvSpPr>
          <p:cNvPr id="19459" name="Notes Placeholder 2">
            <a:extLst>
              <a:ext uri="{FF2B5EF4-FFF2-40B4-BE49-F238E27FC236}">
                <a16:creationId xmlns:a16="http://schemas.microsoft.com/office/drawing/2014/main" id="{E74517B4-4BF0-E12A-8489-786E7D75E21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19460" name="Slide Number Placeholder 3">
            <a:extLst>
              <a:ext uri="{FF2B5EF4-FFF2-40B4-BE49-F238E27FC236}">
                <a16:creationId xmlns:a16="http://schemas.microsoft.com/office/drawing/2014/main" id="{9CE05E79-293E-9FDC-6067-CDBA7A022433}"/>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84806A8-A45B-4F44-91A9-8B01BFF2C3EF}" type="slidenum">
              <a:rPr lang="en-US" altLang="en-US" smtClean="0">
                <a:ea typeface="ＭＳ Ｐゴシック" panose="020B0600070205080204" pitchFamily="34" charset="-128"/>
              </a:rPr>
              <a:pPr>
                <a:spcBef>
                  <a:spcPct val="0"/>
                </a:spcBef>
              </a:pPr>
              <a:t>3</a:t>
            </a:fld>
            <a:endParaRPr lang="en-US" altLang="en-US">
              <a:ea typeface="ＭＳ Ｐゴシック" panose="020B0600070205080204"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F8440E38-B675-5826-8C8A-888716401F20}"/>
              </a:ext>
            </a:extLst>
          </p:cNvPr>
          <p:cNvSpPr>
            <a:spLocks noGrp="1" noRot="1" noChangeAspect="1" noChangeArrowheads="1" noTextEdit="1"/>
          </p:cNvSpPr>
          <p:nvPr>
            <p:ph type="sldImg"/>
          </p:nvPr>
        </p:nvSpPr>
        <p:spPr>
          <a:ln/>
        </p:spPr>
      </p:sp>
      <p:sp>
        <p:nvSpPr>
          <p:cNvPr id="45059" name="Notes Placeholder 2">
            <a:extLst>
              <a:ext uri="{FF2B5EF4-FFF2-40B4-BE49-F238E27FC236}">
                <a16:creationId xmlns:a16="http://schemas.microsoft.com/office/drawing/2014/main" id="{54BF27CB-4A5C-93C0-20BC-BB4D77C8851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45060" name="Slide Number Placeholder 3">
            <a:extLst>
              <a:ext uri="{FF2B5EF4-FFF2-40B4-BE49-F238E27FC236}">
                <a16:creationId xmlns:a16="http://schemas.microsoft.com/office/drawing/2014/main" id="{752F6AFB-1680-ED07-9AD2-BE18CFE7D5A4}"/>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6C3056E-FB9A-44A9-A87B-A4A08FF16D7B}" type="slidenum">
              <a:rPr lang="en-US" altLang="en-US" smtClean="0">
                <a:ea typeface="ＭＳ Ｐゴシック" panose="020B0600070205080204" pitchFamily="34" charset="-128"/>
              </a:rPr>
              <a:pPr>
                <a:spcBef>
                  <a:spcPct val="0"/>
                </a:spcBef>
              </a:pPr>
              <a:t>12</a:t>
            </a:fld>
            <a:endParaRPr lang="en-US" altLang="en-US">
              <a:ea typeface="ＭＳ Ｐゴシック" panose="020B0600070205080204"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6A72B3C8-E2C4-CE3A-1E9F-82EE7172A160}"/>
              </a:ext>
            </a:extLst>
          </p:cNvPr>
          <p:cNvSpPr>
            <a:spLocks noGrp="1" noRot="1" noChangeAspect="1" noChangeArrowheads="1" noTextEdit="1"/>
          </p:cNvSpPr>
          <p:nvPr>
            <p:ph type="sldImg"/>
          </p:nvPr>
        </p:nvSpPr>
        <p:spPr>
          <a:ln/>
        </p:spPr>
      </p:sp>
      <p:sp>
        <p:nvSpPr>
          <p:cNvPr id="56323" name="Notes Placeholder 2">
            <a:extLst>
              <a:ext uri="{FF2B5EF4-FFF2-40B4-BE49-F238E27FC236}">
                <a16:creationId xmlns:a16="http://schemas.microsoft.com/office/drawing/2014/main" id="{E217F207-2453-47DB-3EBB-C6E689E19EAD}"/>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56324" name="Slide Number Placeholder 3">
            <a:extLst>
              <a:ext uri="{FF2B5EF4-FFF2-40B4-BE49-F238E27FC236}">
                <a16:creationId xmlns:a16="http://schemas.microsoft.com/office/drawing/2014/main" id="{627BC83C-00C9-A728-2A5C-6863620BA333}"/>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DC0E4673-0ACA-4877-91C4-B41C36E46BCB}" type="slidenum">
              <a:rPr lang="en-US" altLang="en-US" smtClean="0">
                <a:ea typeface="ＭＳ Ｐゴシック" panose="020B0600070205080204" pitchFamily="34" charset="-128"/>
              </a:rPr>
              <a:pPr>
                <a:spcBef>
                  <a:spcPct val="0"/>
                </a:spcBef>
              </a:pPr>
              <a:t>22</a:t>
            </a:fld>
            <a:endParaRPr lang="en-US" altLang="en-US">
              <a:ea typeface="ＭＳ Ｐゴシック" panose="020B0600070205080204"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B01FFC04-3B22-9B15-FE9C-84C2A0F669A0}"/>
              </a:ext>
            </a:extLst>
          </p:cNvPr>
          <p:cNvSpPr>
            <a:spLocks noGrp="1" noRot="1" noChangeAspect="1" noChangeArrowheads="1" noTextEdit="1"/>
          </p:cNvSpPr>
          <p:nvPr>
            <p:ph type="sldImg"/>
          </p:nvPr>
        </p:nvSpPr>
        <p:spPr>
          <a:ln/>
        </p:spPr>
      </p:sp>
      <p:sp>
        <p:nvSpPr>
          <p:cNvPr id="33795" name="Notes Placeholder 2">
            <a:extLst>
              <a:ext uri="{FF2B5EF4-FFF2-40B4-BE49-F238E27FC236}">
                <a16:creationId xmlns:a16="http://schemas.microsoft.com/office/drawing/2014/main" id="{69FFC9AD-0948-3FEC-A51F-E41B0C975D55}"/>
              </a:ext>
            </a:extLst>
          </p:cNvPr>
          <p:cNvSpPr>
            <a:spLocks noGrp="1"/>
          </p:cNvSpPr>
          <p:nvPr>
            <p:ph type="body" idx="1"/>
          </p:nvPr>
        </p:nvSpPr>
        <p:spPr/>
        <p:txBody>
          <a:bodyPr/>
          <a:lstStyle/>
          <a:p>
            <a:pPr>
              <a:defRPr/>
            </a:pPr>
            <a:endParaRPr lang="en-US" dirty="0">
              <a:cs typeface="+mn-cs"/>
            </a:endParaRPr>
          </a:p>
        </p:txBody>
      </p:sp>
      <p:sp>
        <p:nvSpPr>
          <p:cNvPr id="58372" name="Slide Number Placeholder 3">
            <a:extLst>
              <a:ext uri="{FF2B5EF4-FFF2-40B4-BE49-F238E27FC236}">
                <a16:creationId xmlns:a16="http://schemas.microsoft.com/office/drawing/2014/main" id="{E7FF330F-AEC7-3F2B-5005-EEA485BBA632}"/>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01A01297-B779-4DC7-AB0F-7F80E4F8FD74}" type="slidenum">
              <a:rPr lang="en-US" altLang="en-US" smtClean="0">
                <a:ea typeface="ＭＳ Ｐゴシック" panose="020B0600070205080204" pitchFamily="34" charset="-128"/>
              </a:rPr>
              <a:pPr>
                <a:spcBef>
                  <a:spcPct val="0"/>
                </a:spcBef>
              </a:pPr>
              <a:t>23</a:t>
            </a:fld>
            <a:endParaRPr lang="en-US" altLang="en-US">
              <a:ea typeface="ＭＳ Ｐゴシック"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Freeform 7">
            <a:extLst>
              <a:ext uri="{FF2B5EF4-FFF2-40B4-BE49-F238E27FC236}">
                <a16:creationId xmlns:a16="http://schemas.microsoft.com/office/drawing/2014/main" id="{3BE4EF6E-934C-2C26-7480-289AFF27FF98}"/>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 name="Line 8">
            <a:extLst>
              <a:ext uri="{FF2B5EF4-FFF2-40B4-BE49-F238E27FC236}">
                <a16:creationId xmlns:a16="http://schemas.microsoft.com/office/drawing/2014/main" id="{596ACCC1-A75A-25DE-326C-10C5270E384D}"/>
              </a:ext>
            </a:extLst>
          </p:cNvPr>
          <p:cNvSpPr>
            <a:spLocks noChangeShapeType="1"/>
          </p:cNvSpPr>
          <p:nvPr/>
        </p:nvSpPr>
        <p:spPr bwMode="auto">
          <a:xfrm>
            <a:off x="2641600" y="3962400"/>
            <a:ext cx="8682038"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70" name="Rectangle 2"/>
          <p:cNvSpPr>
            <a:spLocks noGrp="1" noChangeArrowheads="1"/>
          </p:cNvSpPr>
          <p:nvPr>
            <p:ph type="ctrTitle"/>
          </p:nvPr>
        </p:nvSpPr>
        <p:spPr>
          <a:xfrm>
            <a:off x="1219201" y="1524000"/>
            <a:ext cx="10164233" cy="1752600"/>
          </a:xfrm>
        </p:spPr>
        <p:txBody>
          <a:bodyPr/>
          <a:lstStyle>
            <a:lvl1pPr>
              <a:defRPr sz="7400"/>
            </a:lvl1pPr>
          </a:lstStyle>
          <a:p>
            <a:pPr lvl="0"/>
            <a:r>
              <a:rPr lang="en-US" altLang="en-US" noProof="0"/>
              <a:t>Click to edit Master title style</a:t>
            </a:r>
          </a:p>
        </p:txBody>
      </p:sp>
      <p:sp>
        <p:nvSpPr>
          <p:cNvPr id="7171"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4" name="Rectangle 4">
            <a:extLst>
              <a:ext uri="{FF2B5EF4-FFF2-40B4-BE49-F238E27FC236}">
                <a16:creationId xmlns:a16="http://schemas.microsoft.com/office/drawing/2014/main" id="{B5E5F118-E412-6315-51EA-11A9B3404930}"/>
              </a:ext>
            </a:extLst>
          </p:cNvPr>
          <p:cNvSpPr>
            <a:spLocks noGrp="1" noChangeArrowheads="1"/>
          </p:cNvSpPr>
          <p:nvPr>
            <p:ph type="dt" sz="half" idx="10"/>
          </p:nvPr>
        </p:nvSpPr>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82A63177-E588-675A-C570-42657E542057}"/>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07094EB-213A-077A-5439-8A6B56F6D9D1}"/>
              </a:ext>
            </a:extLst>
          </p:cNvPr>
          <p:cNvSpPr>
            <a:spLocks noGrp="1" noChangeArrowheads="1"/>
          </p:cNvSpPr>
          <p:nvPr>
            <p:ph type="sldNum" sz="quarter" idx="12"/>
          </p:nvPr>
        </p:nvSpPr>
        <p:spPr/>
        <p:txBody>
          <a:bodyPr/>
          <a:lstStyle>
            <a:lvl1pPr>
              <a:defRPr/>
            </a:lvl1pPr>
          </a:lstStyle>
          <a:p>
            <a:pPr>
              <a:defRPr/>
            </a:pPr>
            <a:fld id="{CB23BC4E-B86A-4EEC-89CB-66D995D085A7}" type="slidenum">
              <a:rPr lang="en-US" altLang="en-US"/>
              <a:pPr>
                <a:defRPr/>
              </a:pPr>
              <a:t>‹#›</a:t>
            </a:fld>
            <a:endParaRPr lang="en-US" altLang="en-US"/>
          </a:p>
        </p:txBody>
      </p:sp>
    </p:spTree>
    <p:extLst>
      <p:ext uri="{BB962C8B-B14F-4D97-AF65-F5344CB8AC3E}">
        <p14:creationId xmlns:p14="http://schemas.microsoft.com/office/powerpoint/2010/main" val="279457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EC58492-18CD-6778-E24C-8266F9ECE1E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2E2F6D69-F8DD-8775-F900-666D7ECC672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C58116A2-FB9B-A72E-024E-16A3D3BD0196}"/>
              </a:ext>
            </a:extLst>
          </p:cNvPr>
          <p:cNvSpPr>
            <a:spLocks noGrp="1" noChangeArrowheads="1"/>
          </p:cNvSpPr>
          <p:nvPr>
            <p:ph type="sldNum" sz="quarter" idx="12"/>
          </p:nvPr>
        </p:nvSpPr>
        <p:spPr>
          <a:ln/>
        </p:spPr>
        <p:txBody>
          <a:bodyPr/>
          <a:lstStyle>
            <a:lvl1pPr>
              <a:defRPr/>
            </a:lvl1pPr>
          </a:lstStyle>
          <a:p>
            <a:pPr>
              <a:defRPr/>
            </a:pPr>
            <a:fld id="{2E847339-2A7F-4D85-90D7-8AE8C079AD61}" type="slidenum">
              <a:rPr lang="en-US" altLang="en-US"/>
              <a:pPr>
                <a:defRPr/>
              </a:pPr>
              <a:t>‹#›</a:t>
            </a:fld>
            <a:endParaRPr lang="en-US" altLang="en-US"/>
          </a:p>
        </p:txBody>
      </p:sp>
    </p:spTree>
    <p:extLst>
      <p:ext uri="{BB962C8B-B14F-4D97-AF65-F5344CB8AC3E}">
        <p14:creationId xmlns:p14="http://schemas.microsoft.com/office/powerpoint/2010/main" val="3392080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0E838A4-5C83-CAE3-4235-7FB39C89FF4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4C92270-B690-22A1-1F28-C3413DC0392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B3E6E200-8F49-037C-8423-FDB288381CAB}"/>
              </a:ext>
            </a:extLst>
          </p:cNvPr>
          <p:cNvSpPr>
            <a:spLocks noGrp="1" noChangeArrowheads="1"/>
          </p:cNvSpPr>
          <p:nvPr>
            <p:ph type="sldNum" sz="quarter" idx="12"/>
          </p:nvPr>
        </p:nvSpPr>
        <p:spPr>
          <a:ln/>
        </p:spPr>
        <p:txBody>
          <a:bodyPr/>
          <a:lstStyle>
            <a:lvl1pPr>
              <a:defRPr/>
            </a:lvl1pPr>
          </a:lstStyle>
          <a:p>
            <a:pPr>
              <a:defRPr/>
            </a:pPr>
            <a:fld id="{D3AFBECD-CA18-4E82-BCEE-8B5C3BDBC92D}" type="slidenum">
              <a:rPr lang="en-US" altLang="en-US"/>
              <a:pPr>
                <a:defRPr/>
              </a:pPr>
              <a:t>‹#›</a:t>
            </a:fld>
            <a:endParaRPr lang="en-US" altLang="en-US"/>
          </a:p>
        </p:txBody>
      </p:sp>
    </p:spTree>
    <p:extLst>
      <p:ext uri="{BB962C8B-B14F-4D97-AF65-F5344CB8AC3E}">
        <p14:creationId xmlns:p14="http://schemas.microsoft.com/office/powerpoint/2010/main" val="21423045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2" name="Freeform 7">
            <a:extLst>
              <a:ext uri="{FF2B5EF4-FFF2-40B4-BE49-F238E27FC236}">
                <a16:creationId xmlns:a16="http://schemas.microsoft.com/office/drawing/2014/main" id="{B209AD14-818B-AD61-2D0E-4E21318C2516}"/>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122" name="Rectangle 2"/>
          <p:cNvSpPr>
            <a:spLocks noGrp="1" noChangeArrowheads="1"/>
          </p:cNvSpPr>
          <p:nvPr>
            <p:ph type="ctrTitle"/>
          </p:nvPr>
        </p:nvSpPr>
        <p:spPr>
          <a:xfrm>
            <a:off x="1219201" y="1524000"/>
            <a:ext cx="10164233" cy="1752600"/>
          </a:xfrm>
        </p:spPr>
        <p:txBody>
          <a:bodyPr/>
          <a:lstStyle>
            <a:lvl1pPr>
              <a:defRPr sz="5000"/>
            </a:lvl1pPr>
          </a:lstStyle>
          <a:p>
            <a:pPr lvl="0"/>
            <a:r>
              <a:rPr lang="en-US" altLang="en-US" noProof="0"/>
              <a:t>Click to edit Master title style</a:t>
            </a:r>
          </a:p>
        </p:txBody>
      </p:sp>
      <p:sp>
        <p:nvSpPr>
          <p:cNvPr id="3" name="Rectangle 4">
            <a:extLst>
              <a:ext uri="{FF2B5EF4-FFF2-40B4-BE49-F238E27FC236}">
                <a16:creationId xmlns:a16="http://schemas.microsoft.com/office/drawing/2014/main" id="{6FA4B720-7983-FD2B-F7C5-8FA672F8A890}"/>
              </a:ext>
            </a:extLst>
          </p:cNvPr>
          <p:cNvSpPr>
            <a:spLocks noGrp="1" noChangeArrowheads="1"/>
          </p:cNvSpPr>
          <p:nvPr>
            <p:ph type="dt" sz="half" idx="10"/>
          </p:nvPr>
        </p:nvSpPr>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C027970D-E59D-695F-AA32-A92A7A38CAA3}"/>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F3BFE668-78B3-3FD5-A437-0C23BE3A51C3}"/>
              </a:ext>
            </a:extLst>
          </p:cNvPr>
          <p:cNvSpPr>
            <a:spLocks noGrp="1" noChangeArrowheads="1"/>
          </p:cNvSpPr>
          <p:nvPr>
            <p:ph type="sldNum" sz="quarter" idx="12"/>
          </p:nvPr>
        </p:nvSpPr>
        <p:spPr/>
        <p:txBody>
          <a:bodyPr/>
          <a:lstStyle>
            <a:lvl1pPr>
              <a:defRPr/>
            </a:lvl1pPr>
          </a:lstStyle>
          <a:p>
            <a:pPr>
              <a:defRPr/>
            </a:pPr>
            <a:fld id="{B370772A-DDB5-4630-B116-4FF9FB85EBB3}" type="slidenum">
              <a:rPr lang="en-US" altLang="en-US"/>
              <a:pPr>
                <a:defRPr/>
              </a:pPr>
              <a:t>‹#›</a:t>
            </a:fld>
            <a:endParaRPr lang="en-US" altLang="en-US"/>
          </a:p>
        </p:txBody>
      </p:sp>
    </p:spTree>
    <p:extLst>
      <p:ext uri="{BB962C8B-B14F-4D97-AF65-F5344CB8AC3E}">
        <p14:creationId xmlns:p14="http://schemas.microsoft.com/office/powerpoint/2010/main" val="1149414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9E1D529-3AB4-9012-D833-76D3ABD2E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EDB5553-5029-1DF7-D380-BFB9D17945D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0578A07-8002-3668-F6A4-9C3FC7617D74}"/>
              </a:ext>
            </a:extLst>
          </p:cNvPr>
          <p:cNvSpPr>
            <a:spLocks noGrp="1" noChangeArrowheads="1"/>
          </p:cNvSpPr>
          <p:nvPr>
            <p:ph type="sldNum" sz="quarter" idx="12"/>
          </p:nvPr>
        </p:nvSpPr>
        <p:spPr>
          <a:ln/>
        </p:spPr>
        <p:txBody>
          <a:bodyPr/>
          <a:lstStyle>
            <a:lvl1pPr>
              <a:defRPr/>
            </a:lvl1pPr>
          </a:lstStyle>
          <a:p>
            <a:pPr>
              <a:defRPr/>
            </a:pPr>
            <a:fld id="{3AFB5BB1-18EE-4996-9D45-FE191F0EA7DC}" type="slidenum">
              <a:rPr lang="en-US" altLang="en-US"/>
              <a:pPr>
                <a:defRPr/>
              </a:pPr>
              <a:t>‹#›</a:t>
            </a:fld>
            <a:endParaRPr lang="en-US" altLang="en-US"/>
          </a:p>
        </p:txBody>
      </p:sp>
    </p:spTree>
    <p:extLst>
      <p:ext uri="{BB962C8B-B14F-4D97-AF65-F5344CB8AC3E}">
        <p14:creationId xmlns:p14="http://schemas.microsoft.com/office/powerpoint/2010/main" val="2987521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3DE3D3C7-77EA-0B8D-5CCB-39E9C8E131C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4C7EAC3-5362-E0CD-7CDE-9136E7DD3B5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02D351D-DE85-2C21-82C4-E987CF306798}"/>
              </a:ext>
            </a:extLst>
          </p:cNvPr>
          <p:cNvSpPr>
            <a:spLocks noGrp="1" noChangeArrowheads="1"/>
          </p:cNvSpPr>
          <p:nvPr>
            <p:ph type="sldNum" sz="quarter" idx="12"/>
          </p:nvPr>
        </p:nvSpPr>
        <p:spPr>
          <a:ln/>
        </p:spPr>
        <p:txBody>
          <a:bodyPr/>
          <a:lstStyle>
            <a:lvl1pPr>
              <a:defRPr/>
            </a:lvl1pPr>
          </a:lstStyle>
          <a:p>
            <a:pPr>
              <a:defRPr/>
            </a:pPr>
            <a:fld id="{8B312651-A412-40AE-8B59-38FD354F9A61}" type="slidenum">
              <a:rPr lang="en-US" altLang="en-US"/>
              <a:pPr>
                <a:defRPr/>
              </a:pPr>
              <a:t>‹#›</a:t>
            </a:fld>
            <a:endParaRPr lang="en-US" altLang="en-US"/>
          </a:p>
        </p:txBody>
      </p:sp>
    </p:spTree>
    <p:extLst>
      <p:ext uri="{BB962C8B-B14F-4D97-AF65-F5344CB8AC3E}">
        <p14:creationId xmlns:p14="http://schemas.microsoft.com/office/powerpoint/2010/main" val="1550488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F6F55B12-E774-96C5-13B1-B20A498560F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B5780CE-76E4-4EF6-0AE7-7CB5577FF3C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875163D5-1A79-CD64-DBFF-81A15223F1EF}"/>
              </a:ext>
            </a:extLst>
          </p:cNvPr>
          <p:cNvSpPr>
            <a:spLocks noGrp="1" noChangeArrowheads="1"/>
          </p:cNvSpPr>
          <p:nvPr>
            <p:ph type="sldNum" sz="quarter" idx="12"/>
          </p:nvPr>
        </p:nvSpPr>
        <p:spPr>
          <a:ln/>
        </p:spPr>
        <p:txBody>
          <a:bodyPr/>
          <a:lstStyle>
            <a:lvl1pPr>
              <a:defRPr/>
            </a:lvl1pPr>
          </a:lstStyle>
          <a:p>
            <a:pPr>
              <a:defRPr/>
            </a:pPr>
            <a:fld id="{06F6FC25-4ABA-4FE0-BDF8-68E077C74345}" type="slidenum">
              <a:rPr lang="en-US" altLang="en-US"/>
              <a:pPr>
                <a:defRPr/>
              </a:pPr>
              <a:t>‹#›</a:t>
            </a:fld>
            <a:endParaRPr lang="en-US" altLang="en-US"/>
          </a:p>
        </p:txBody>
      </p:sp>
    </p:spTree>
    <p:extLst>
      <p:ext uri="{BB962C8B-B14F-4D97-AF65-F5344CB8AC3E}">
        <p14:creationId xmlns:p14="http://schemas.microsoft.com/office/powerpoint/2010/main" val="20950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E7A03837-662F-D38E-5949-C8CD1F8709A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104EFB38-7B81-6C41-C3FE-905CC54D0F9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A55015BE-806B-F0B8-BC6F-1D3C14ECC2AE}"/>
              </a:ext>
            </a:extLst>
          </p:cNvPr>
          <p:cNvSpPr>
            <a:spLocks noGrp="1" noChangeArrowheads="1"/>
          </p:cNvSpPr>
          <p:nvPr>
            <p:ph type="sldNum" sz="quarter" idx="12"/>
          </p:nvPr>
        </p:nvSpPr>
        <p:spPr>
          <a:ln/>
        </p:spPr>
        <p:txBody>
          <a:bodyPr/>
          <a:lstStyle>
            <a:lvl1pPr>
              <a:defRPr/>
            </a:lvl1pPr>
          </a:lstStyle>
          <a:p>
            <a:pPr>
              <a:defRPr/>
            </a:pPr>
            <a:fld id="{77D44AE6-23F6-4260-9C88-FEEB0C273170}" type="slidenum">
              <a:rPr lang="en-US" altLang="en-US"/>
              <a:pPr>
                <a:defRPr/>
              </a:pPr>
              <a:t>‹#›</a:t>
            </a:fld>
            <a:endParaRPr lang="en-US" altLang="en-US"/>
          </a:p>
        </p:txBody>
      </p:sp>
    </p:spTree>
    <p:extLst>
      <p:ext uri="{BB962C8B-B14F-4D97-AF65-F5344CB8AC3E}">
        <p14:creationId xmlns:p14="http://schemas.microsoft.com/office/powerpoint/2010/main" val="660108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B0DADA1C-D71A-1088-87D1-7D312CA82CE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5A4A6B1C-C947-5BF3-003F-2D83E2A05C6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EA3EB590-795B-DC00-6715-E0D8C542DC54}"/>
              </a:ext>
            </a:extLst>
          </p:cNvPr>
          <p:cNvSpPr>
            <a:spLocks noGrp="1" noChangeArrowheads="1"/>
          </p:cNvSpPr>
          <p:nvPr>
            <p:ph type="sldNum" sz="quarter" idx="12"/>
          </p:nvPr>
        </p:nvSpPr>
        <p:spPr>
          <a:ln/>
        </p:spPr>
        <p:txBody>
          <a:bodyPr/>
          <a:lstStyle>
            <a:lvl1pPr>
              <a:defRPr/>
            </a:lvl1pPr>
          </a:lstStyle>
          <a:p>
            <a:pPr>
              <a:defRPr/>
            </a:pPr>
            <a:fld id="{E33D9E9F-47F3-4EAA-A7AF-8E645FA88626}" type="slidenum">
              <a:rPr lang="en-US" altLang="en-US"/>
              <a:pPr>
                <a:defRPr/>
              </a:pPr>
              <a:t>‹#›</a:t>
            </a:fld>
            <a:endParaRPr lang="en-US" altLang="en-US"/>
          </a:p>
        </p:txBody>
      </p:sp>
    </p:spTree>
    <p:extLst>
      <p:ext uri="{BB962C8B-B14F-4D97-AF65-F5344CB8AC3E}">
        <p14:creationId xmlns:p14="http://schemas.microsoft.com/office/powerpoint/2010/main" val="3087503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9EF0E0F-B94B-2AF0-5192-FBB96D0EFFF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D3B2E3C7-2EAA-C39E-C402-639E794F781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2A190198-5D1A-8AC3-1546-5307AF2452A6}"/>
              </a:ext>
            </a:extLst>
          </p:cNvPr>
          <p:cNvSpPr>
            <a:spLocks noGrp="1" noChangeArrowheads="1"/>
          </p:cNvSpPr>
          <p:nvPr>
            <p:ph type="sldNum" sz="quarter" idx="12"/>
          </p:nvPr>
        </p:nvSpPr>
        <p:spPr>
          <a:ln/>
        </p:spPr>
        <p:txBody>
          <a:bodyPr/>
          <a:lstStyle>
            <a:lvl1pPr>
              <a:defRPr/>
            </a:lvl1pPr>
          </a:lstStyle>
          <a:p>
            <a:pPr>
              <a:defRPr/>
            </a:pPr>
            <a:fld id="{1285E633-EDC2-479B-AC9B-962ED2F7D12B}" type="slidenum">
              <a:rPr lang="en-US" altLang="en-US"/>
              <a:pPr>
                <a:defRPr/>
              </a:pPr>
              <a:t>‹#›</a:t>
            </a:fld>
            <a:endParaRPr lang="en-US" altLang="en-US"/>
          </a:p>
        </p:txBody>
      </p:sp>
    </p:spTree>
    <p:extLst>
      <p:ext uri="{BB962C8B-B14F-4D97-AF65-F5344CB8AC3E}">
        <p14:creationId xmlns:p14="http://schemas.microsoft.com/office/powerpoint/2010/main" val="272262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51E16DA-DFDC-6400-6BB3-5EB8AD4E122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7DB45E2-A2A3-801D-1F5E-820E5A418CF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BEDA7651-EBFF-E3C8-FB33-6BCADBCCA7D1}"/>
              </a:ext>
            </a:extLst>
          </p:cNvPr>
          <p:cNvSpPr>
            <a:spLocks noGrp="1" noChangeArrowheads="1"/>
          </p:cNvSpPr>
          <p:nvPr>
            <p:ph type="sldNum" sz="quarter" idx="12"/>
          </p:nvPr>
        </p:nvSpPr>
        <p:spPr>
          <a:ln/>
        </p:spPr>
        <p:txBody>
          <a:bodyPr/>
          <a:lstStyle>
            <a:lvl1pPr>
              <a:defRPr/>
            </a:lvl1pPr>
          </a:lstStyle>
          <a:p>
            <a:pPr>
              <a:defRPr/>
            </a:pPr>
            <a:fld id="{154194FB-BFE4-4C2A-B14B-743CA97E9D17}" type="slidenum">
              <a:rPr lang="en-US" altLang="en-US"/>
              <a:pPr>
                <a:defRPr/>
              </a:pPr>
              <a:t>‹#›</a:t>
            </a:fld>
            <a:endParaRPr lang="en-US" altLang="en-US"/>
          </a:p>
        </p:txBody>
      </p:sp>
    </p:spTree>
    <p:extLst>
      <p:ext uri="{BB962C8B-B14F-4D97-AF65-F5344CB8AC3E}">
        <p14:creationId xmlns:p14="http://schemas.microsoft.com/office/powerpoint/2010/main" val="1344161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F82A205-C43E-3F73-0EBD-6CA69A4D1D7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3CBD5F6A-2317-726F-9CBD-B508DAA68E0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0E10E86C-20DB-BB0F-F3DF-60CF1EA55604}"/>
              </a:ext>
            </a:extLst>
          </p:cNvPr>
          <p:cNvSpPr>
            <a:spLocks noGrp="1" noChangeArrowheads="1"/>
          </p:cNvSpPr>
          <p:nvPr>
            <p:ph type="sldNum" sz="quarter" idx="12"/>
          </p:nvPr>
        </p:nvSpPr>
        <p:spPr>
          <a:ln/>
        </p:spPr>
        <p:txBody>
          <a:bodyPr/>
          <a:lstStyle>
            <a:lvl1pPr>
              <a:defRPr/>
            </a:lvl1pPr>
          </a:lstStyle>
          <a:p>
            <a:pPr>
              <a:defRPr/>
            </a:pPr>
            <a:fld id="{193A570E-BD97-4A9D-962C-95A3A07948C9}" type="slidenum">
              <a:rPr lang="en-US" altLang="en-US"/>
              <a:pPr>
                <a:defRPr/>
              </a:pPr>
              <a:t>‹#›</a:t>
            </a:fld>
            <a:endParaRPr lang="en-US" altLang="en-US"/>
          </a:p>
        </p:txBody>
      </p:sp>
    </p:spTree>
    <p:extLst>
      <p:ext uri="{BB962C8B-B14F-4D97-AF65-F5344CB8AC3E}">
        <p14:creationId xmlns:p14="http://schemas.microsoft.com/office/powerpoint/2010/main" val="3941960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4B8908B-433E-4098-A3B2-2EF42D14C86D}"/>
              </a:ext>
            </a:extLst>
          </p:cNvPr>
          <p:cNvSpPr>
            <a:spLocks noGrp="1" noChangeArrowheads="1"/>
          </p:cNvSpPr>
          <p:nvPr>
            <p:ph type="title"/>
          </p:nvPr>
        </p:nvSpPr>
        <p:spPr bwMode="auto">
          <a:xfrm>
            <a:off x="609600" y="277813"/>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CEEC26BF-F1CE-80F8-09FC-E3C455B183F5}"/>
              </a:ext>
            </a:extLst>
          </p:cNvPr>
          <p:cNvSpPr>
            <a:spLocks noGrp="1" noChangeArrowheads="1"/>
          </p:cNvSpPr>
          <p:nvPr>
            <p:ph type="body" idx="1"/>
          </p:nvPr>
        </p:nvSpPr>
        <p:spPr bwMode="auto">
          <a:xfrm>
            <a:off x="609600" y="1600200"/>
            <a:ext cx="109728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48" name="Rectangle 4">
            <a:extLst>
              <a:ext uri="{FF2B5EF4-FFF2-40B4-BE49-F238E27FC236}">
                <a16:creationId xmlns:a16="http://schemas.microsoft.com/office/drawing/2014/main" id="{657FC914-8A0A-E0BB-5618-843C46724C63}"/>
              </a:ext>
            </a:extLst>
          </p:cNvPr>
          <p:cNvSpPr>
            <a:spLocks noGrp="1" noChangeArrowheads="1"/>
          </p:cNvSpPr>
          <p:nvPr>
            <p:ph type="dt" sz="half" idx="2"/>
          </p:nvPr>
        </p:nvSpPr>
        <p:spPr bwMode="auto">
          <a:xfrm>
            <a:off x="609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mj-lt"/>
                <a:cs typeface="Arial" charset="0"/>
              </a:defRPr>
            </a:lvl1pPr>
          </a:lstStyle>
          <a:p>
            <a:pPr>
              <a:defRPr/>
            </a:pPr>
            <a:endParaRPr lang="en-US" altLang="en-US"/>
          </a:p>
        </p:txBody>
      </p:sp>
      <p:sp>
        <p:nvSpPr>
          <p:cNvPr id="6149" name="Rectangle 5">
            <a:extLst>
              <a:ext uri="{FF2B5EF4-FFF2-40B4-BE49-F238E27FC236}">
                <a16:creationId xmlns:a16="http://schemas.microsoft.com/office/drawing/2014/main" id="{5C615B21-0226-D4F2-2F64-074C8BA655BD}"/>
              </a:ext>
            </a:extLst>
          </p:cNvPr>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200">
                <a:latin typeface="+mj-lt"/>
                <a:cs typeface="Arial" charset="0"/>
              </a:defRPr>
            </a:lvl1pPr>
          </a:lstStyle>
          <a:p>
            <a:pPr>
              <a:defRPr/>
            </a:pPr>
            <a:endParaRPr lang="en-US" altLang="en-US"/>
          </a:p>
        </p:txBody>
      </p:sp>
      <p:sp>
        <p:nvSpPr>
          <p:cNvPr id="6150" name="Rectangle 6">
            <a:extLst>
              <a:ext uri="{FF2B5EF4-FFF2-40B4-BE49-F238E27FC236}">
                <a16:creationId xmlns:a16="http://schemas.microsoft.com/office/drawing/2014/main" id="{69C39483-D56E-FB7A-6A0F-53BC0D53689E}"/>
              </a:ext>
            </a:extLst>
          </p:cNvPr>
          <p:cNvSpPr>
            <a:spLocks noGrp="1" noChangeArrowheads="1"/>
          </p:cNvSpPr>
          <p:nvPr>
            <p:ph type="sldNum" sz="quarter" idx="4"/>
          </p:nvPr>
        </p:nvSpPr>
        <p:spPr bwMode="auto">
          <a:xfrm>
            <a:off x="8737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5361BA63-5B87-49D8-B122-B5C5708CD5A8}" type="slidenum">
              <a:rPr lang="en-US" altLang="en-US"/>
              <a:pPr>
                <a:defRPr/>
              </a:pPr>
              <a:t>‹#›</a:t>
            </a:fld>
            <a:endParaRPr lang="en-US" altLang="en-US"/>
          </a:p>
        </p:txBody>
      </p:sp>
      <p:sp>
        <p:nvSpPr>
          <p:cNvPr id="1031" name="Freeform 7">
            <a:extLst>
              <a:ext uri="{FF2B5EF4-FFF2-40B4-BE49-F238E27FC236}">
                <a16:creationId xmlns:a16="http://schemas.microsoft.com/office/drawing/2014/main" id="{25C65069-F997-9C15-C2FB-E80E8A175C67}"/>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114" r:id="rId1"/>
    <p:sldLayoutId id="2147484104" r:id="rId2"/>
    <p:sldLayoutId id="2147484105" r:id="rId3"/>
    <p:sldLayoutId id="2147484106" r:id="rId4"/>
    <p:sldLayoutId id="2147484107" r:id="rId5"/>
    <p:sldLayoutId id="2147484108" r:id="rId6"/>
    <p:sldLayoutId id="2147484109" r:id="rId7"/>
    <p:sldLayoutId id="2147484110" r:id="rId8"/>
    <p:sldLayoutId id="2147484111" r:id="rId9"/>
    <p:sldLayoutId id="2147484112" r:id="rId10"/>
    <p:sldLayoutId id="2147484113" r:id="rId11"/>
    <p:sldLayoutId id="2147484115" r:id="rId12"/>
  </p:sldLayoutIdLst>
  <p:txStyles>
    <p:titleStyle>
      <a:lvl1pPr algn="l" rtl="0" eaLnBrk="0" fontAlgn="base" hangingPunct="0">
        <a:spcBef>
          <a:spcPct val="0"/>
        </a:spcBef>
        <a:spcAft>
          <a:spcPct val="0"/>
        </a:spcAft>
        <a:defRPr sz="4600">
          <a:solidFill>
            <a:schemeClr val="tx1"/>
          </a:solidFill>
          <a:latin typeface="+mj-lt"/>
          <a:ea typeface="+mj-ea"/>
          <a:cs typeface="+mj-cs"/>
        </a:defRPr>
      </a:lvl1pPr>
      <a:lvl2pPr algn="l" rtl="0" eaLnBrk="0" fontAlgn="base" hangingPunct="0">
        <a:spcBef>
          <a:spcPct val="0"/>
        </a:spcBef>
        <a:spcAft>
          <a:spcPct val="0"/>
        </a:spcAft>
        <a:defRPr sz="4600">
          <a:solidFill>
            <a:schemeClr val="tx1"/>
          </a:solidFill>
          <a:latin typeface="Garamond" pitchFamily="18" charset="0"/>
          <a:cs typeface="Arial" charset="0"/>
        </a:defRPr>
      </a:lvl2pPr>
      <a:lvl3pPr algn="l" rtl="0" eaLnBrk="0" fontAlgn="base" hangingPunct="0">
        <a:spcBef>
          <a:spcPct val="0"/>
        </a:spcBef>
        <a:spcAft>
          <a:spcPct val="0"/>
        </a:spcAft>
        <a:defRPr sz="4600">
          <a:solidFill>
            <a:schemeClr val="tx1"/>
          </a:solidFill>
          <a:latin typeface="Garamond" pitchFamily="18" charset="0"/>
          <a:cs typeface="Arial" charset="0"/>
        </a:defRPr>
      </a:lvl3pPr>
      <a:lvl4pPr algn="l" rtl="0" eaLnBrk="0" fontAlgn="base" hangingPunct="0">
        <a:spcBef>
          <a:spcPct val="0"/>
        </a:spcBef>
        <a:spcAft>
          <a:spcPct val="0"/>
        </a:spcAft>
        <a:defRPr sz="4600">
          <a:solidFill>
            <a:schemeClr val="tx1"/>
          </a:solidFill>
          <a:latin typeface="Garamond" pitchFamily="18" charset="0"/>
          <a:cs typeface="Arial" charset="0"/>
        </a:defRPr>
      </a:lvl4pPr>
      <a:lvl5pPr algn="l" rtl="0" eaLnBrk="0" fontAlgn="base" hangingPunct="0">
        <a:spcBef>
          <a:spcPct val="0"/>
        </a:spcBef>
        <a:spcAft>
          <a:spcPct val="0"/>
        </a:spcAft>
        <a:defRPr sz="4600">
          <a:solidFill>
            <a:schemeClr val="tx1"/>
          </a:solidFill>
          <a:latin typeface="Garamond" pitchFamily="18" charset="0"/>
          <a:cs typeface="Arial" charset="0"/>
        </a:defRPr>
      </a:lvl5pPr>
      <a:lvl6pPr marL="457200" algn="l" rtl="0" fontAlgn="base">
        <a:spcBef>
          <a:spcPct val="0"/>
        </a:spcBef>
        <a:spcAft>
          <a:spcPct val="0"/>
        </a:spcAft>
        <a:defRPr sz="4600">
          <a:solidFill>
            <a:schemeClr val="tx1"/>
          </a:solidFill>
          <a:latin typeface="Garamond" pitchFamily="18" charset="0"/>
          <a:cs typeface="Arial" charset="0"/>
        </a:defRPr>
      </a:lvl6pPr>
      <a:lvl7pPr marL="914400" algn="l" rtl="0" fontAlgn="base">
        <a:spcBef>
          <a:spcPct val="0"/>
        </a:spcBef>
        <a:spcAft>
          <a:spcPct val="0"/>
        </a:spcAft>
        <a:defRPr sz="4600">
          <a:solidFill>
            <a:schemeClr val="tx1"/>
          </a:solidFill>
          <a:latin typeface="Garamond" pitchFamily="18" charset="0"/>
          <a:cs typeface="Arial" charset="0"/>
        </a:defRPr>
      </a:lvl7pPr>
      <a:lvl8pPr marL="1371600" algn="l" rtl="0" fontAlgn="base">
        <a:spcBef>
          <a:spcPct val="0"/>
        </a:spcBef>
        <a:spcAft>
          <a:spcPct val="0"/>
        </a:spcAft>
        <a:defRPr sz="4600">
          <a:solidFill>
            <a:schemeClr val="tx1"/>
          </a:solidFill>
          <a:latin typeface="Garamond" pitchFamily="18" charset="0"/>
          <a:cs typeface="Arial" charset="0"/>
        </a:defRPr>
      </a:lvl8pPr>
      <a:lvl9pPr marL="1828800" algn="l" rtl="0" fontAlgn="base">
        <a:spcBef>
          <a:spcPct val="0"/>
        </a:spcBef>
        <a:spcAft>
          <a:spcPct val="0"/>
        </a:spcAft>
        <a:defRPr sz="4600">
          <a:solidFill>
            <a:schemeClr val="tx1"/>
          </a:solidFill>
          <a:latin typeface="Garamond" pitchFamily="18" charset="0"/>
          <a:cs typeface="Arial" charset="0"/>
        </a:defRPr>
      </a:lvl9pPr>
    </p:titleStyle>
    <p:bodyStyle>
      <a:lvl1pPr marL="342900" indent="-342900" algn="l" rtl="0" eaLnBrk="0" fontAlgn="base" hangingPunct="0">
        <a:spcBef>
          <a:spcPct val="20000"/>
        </a:spcBef>
        <a:spcAft>
          <a:spcPct val="0"/>
        </a:spcAft>
        <a:buClr>
          <a:schemeClr val="bg2"/>
        </a:buClr>
        <a:buSzPct val="50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50000"/>
        <a:buFont typeface="Wingdings" panose="05000000000000000000" pitchFamily="2" charset="2"/>
        <a:buChar char="q"/>
        <a:defRPr sz="2600">
          <a:solidFill>
            <a:schemeClr val="tx1"/>
          </a:solidFill>
          <a:latin typeface="+mn-lt"/>
          <a:cs typeface="+mn-cs"/>
        </a:defRPr>
      </a:lvl2pPr>
      <a:lvl3pPr marL="1022350" indent="-350838" algn="l" rtl="0" eaLnBrk="0" fontAlgn="base" hangingPunct="0">
        <a:spcBef>
          <a:spcPct val="20000"/>
        </a:spcBef>
        <a:spcAft>
          <a:spcPct val="0"/>
        </a:spcAft>
        <a:buClr>
          <a:schemeClr val="bg2"/>
        </a:buClr>
        <a:buSzPct val="50000"/>
        <a:buFont typeface="Wingdings" panose="05000000000000000000" pitchFamily="2" charset="2"/>
        <a:buChar char="n"/>
        <a:defRPr sz="2200">
          <a:solidFill>
            <a:schemeClr val="tx1"/>
          </a:solidFill>
          <a:latin typeface="+mn-lt"/>
          <a:cs typeface="+mn-cs"/>
        </a:defRPr>
      </a:lvl3pPr>
      <a:lvl4pPr marL="1339850" indent="-315913" algn="l" rtl="0" eaLnBrk="0" fontAlgn="base" hangingPunct="0">
        <a:spcBef>
          <a:spcPct val="20000"/>
        </a:spcBef>
        <a:spcAft>
          <a:spcPct val="0"/>
        </a:spcAft>
        <a:buClr>
          <a:schemeClr val="bg2"/>
        </a:buClr>
        <a:buSzPct val="50000"/>
        <a:buFont typeface="Wingdings" panose="05000000000000000000" pitchFamily="2" charset="2"/>
        <a:buChar char="q"/>
        <a:defRPr sz="2000">
          <a:solidFill>
            <a:schemeClr val="tx1"/>
          </a:solidFill>
          <a:latin typeface="+mn-lt"/>
          <a:cs typeface="+mn-cs"/>
        </a:defRPr>
      </a:lvl4pPr>
      <a:lvl5pPr marL="1681163" indent="-339725" algn="l" rtl="0" eaLnBrk="0" fontAlgn="base" hangingPunct="0">
        <a:spcBef>
          <a:spcPct val="20000"/>
        </a:spcBef>
        <a:spcAft>
          <a:spcPct val="0"/>
        </a:spcAft>
        <a:buClr>
          <a:schemeClr val="bg2"/>
        </a:buClr>
        <a:buSzPct val="50000"/>
        <a:buFont typeface="Wingdings" panose="05000000000000000000" pitchFamily="2" charset="2"/>
        <a:buChar char="§"/>
        <a:defRPr sz="2000">
          <a:solidFill>
            <a:schemeClr val="tx1"/>
          </a:solidFill>
          <a:latin typeface="+mn-lt"/>
          <a:cs typeface="+mn-cs"/>
        </a:defRPr>
      </a:lvl5pPr>
      <a:lvl6pPr marL="2138363" indent="-339725" algn="l" rtl="0" fontAlgn="base">
        <a:spcBef>
          <a:spcPct val="20000"/>
        </a:spcBef>
        <a:spcAft>
          <a:spcPct val="0"/>
        </a:spcAft>
        <a:buClr>
          <a:schemeClr val="bg2"/>
        </a:buClr>
        <a:buSzPct val="50000"/>
        <a:buFont typeface="Wingdings" pitchFamily="2" charset="2"/>
        <a:buChar char="§"/>
        <a:defRPr sz="2000">
          <a:solidFill>
            <a:schemeClr val="tx1"/>
          </a:solidFill>
          <a:latin typeface="+mn-lt"/>
          <a:cs typeface="+mn-cs"/>
        </a:defRPr>
      </a:lvl6pPr>
      <a:lvl7pPr marL="2595563" indent="-339725" algn="l" rtl="0" fontAlgn="base">
        <a:spcBef>
          <a:spcPct val="20000"/>
        </a:spcBef>
        <a:spcAft>
          <a:spcPct val="0"/>
        </a:spcAft>
        <a:buClr>
          <a:schemeClr val="bg2"/>
        </a:buClr>
        <a:buSzPct val="50000"/>
        <a:buFont typeface="Wingdings" pitchFamily="2" charset="2"/>
        <a:buChar char="§"/>
        <a:defRPr sz="2000">
          <a:solidFill>
            <a:schemeClr val="tx1"/>
          </a:solidFill>
          <a:latin typeface="+mn-lt"/>
          <a:cs typeface="+mn-cs"/>
        </a:defRPr>
      </a:lvl7pPr>
      <a:lvl8pPr marL="3052763" indent="-339725" algn="l" rtl="0" fontAlgn="base">
        <a:spcBef>
          <a:spcPct val="20000"/>
        </a:spcBef>
        <a:spcAft>
          <a:spcPct val="0"/>
        </a:spcAft>
        <a:buClr>
          <a:schemeClr val="bg2"/>
        </a:buClr>
        <a:buSzPct val="50000"/>
        <a:buFont typeface="Wingdings" pitchFamily="2" charset="2"/>
        <a:buChar char="§"/>
        <a:defRPr sz="2000">
          <a:solidFill>
            <a:schemeClr val="tx1"/>
          </a:solidFill>
          <a:latin typeface="+mn-lt"/>
          <a:cs typeface="+mn-cs"/>
        </a:defRPr>
      </a:lvl8pPr>
      <a:lvl9pPr marL="3509963" indent="-339725" algn="l" rtl="0" fontAlgn="base">
        <a:spcBef>
          <a:spcPct val="20000"/>
        </a:spcBef>
        <a:spcAft>
          <a:spcPct val="0"/>
        </a:spcAft>
        <a:buClr>
          <a:schemeClr val="bg2"/>
        </a:buClr>
        <a:buSzPct val="50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8D6F3A54-5816-D694-24C7-F4CB71B10865}"/>
              </a:ext>
            </a:extLst>
          </p:cNvPr>
          <p:cNvSpPr>
            <a:spLocks noGrp="1" noChangeArrowheads="1"/>
          </p:cNvSpPr>
          <p:nvPr>
            <p:ph type="ctrTitle"/>
          </p:nvPr>
        </p:nvSpPr>
        <p:spPr>
          <a:xfrm>
            <a:off x="2438400" y="1524000"/>
            <a:ext cx="7623175" cy="3276600"/>
          </a:xfrm>
        </p:spPr>
        <p:txBody>
          <a:bodyPr/>
          <a:lstStyle/>
          <a:p>
            <a:pPr eaLnBrk="1" hangingPunct="1"/>
            <a:r>
              <a:rPr lang="en-US" altLang="en-US" sz="4600" i="1" dirty="0"/>
              <a:t>Wyndham</a:t>
            </a:r>
            <a:r>
              <a:rPr lang="en-US" altLang="en-US" sz="4600" dirty="0"/>
              <a:t> and </a:t>
            </a:r>
            <a:r>
              <a:rPr lang="en-US" altLang="en-US" sz="4600" i="1" dirty="0" err="1"/>
              <a:t>LabMD</a:t>
            </a:r>
            <a:r>
              <a:rPr lang="en-US" altLang="en-US" sz="4600" i="1" dirty="0"/>
              <a:t> </a:t>
            </a:r>
            <a:br>
              <a:rPr lang="en-US" altLang="en-US" sz="4600" i="1" dirty="0"/>
            </a:br>
            <a:br>
              <a:rPr lang="en-US" altLang="en-US" sz="4600" dirty="0"/>
            </a:br>
            <a:br>
              <a:rPr lang="en-US" altLang="en-US" sz="4600" dirty="0"/>
            </a:br>
            <a:r>
              <a:rPr lang="en-US" altLang="en-US" sz="4600" dirty="0"/>
              <a:t>Richard Warner</a:t>
            </a:r>
            <a:br>
              <a:rPr lang="en-US" altLang="en-US" sz="4600" dirty="0"/>
            </a:br>
            <a:endParaRPr lang="en-US" altLang="en-US" sz="4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52573264-B548-F878-CDE3-426338BBA0DE}"/>
              </a:ext>
            </a:extLst>
          </p:cNvPr>
          <p:cNvSpPr>
            <a:spLocks noGrp="1" noChangeArrowheads="1"/>
          </p:cNvSpPr>
          <p:nvPr>
            <p:ph type="title"/>
          </p:nvPr>
        </p:nvSpPr>
        <p:spPr/>
        <p:txBody>
          <a:bodyPr/>
          <a:lstStyle/>
          <a:p>
            <a:r>
              <a:rPr lang="en-US" altLang="en-US" dirty="0"/>
              <a:t>Authority to Regulate</a:t>
            </a:r>
          </a:p>
        </p:txBody>
      </p:sp>
      <p:sp>
        <p:nvSpPr>
          <p:cNvPr id="41987" name="Content Placeholder 2">
            <a:extLst>
              <a:ext uri="{FF2B5EF4-FFF2-40B4-BE49-F238E27FC236}">
                <a16:creationId xmlns:a16="http://schemas.microsoft.com/office/drawing/2014/main" id="{D0520C4D-EE06-2407-3B06-B7F12403AE96}"/>
              </a:ext>
            </a:extLst>
          </p:cNvPr>
          <p:cNvSpPr>
            <a:spLocks noGrp="1" noChangeArrowheads="1"/>
          </p:cNvSpPr>
          <p:nvPr>
            <p:ph idx="1"/>
          </p:nvPr>
        </p:nvSpPr>
        <p:spPr>
          <a:xfrm>
            <a:off x="762000" y="1219200"/>
            <a:ext cx="10820400" cy="5257800"/>
          </a:xfrm>
        </p:spPr>
        <p:txBody>
          <a:bodyPr/>
          <a:lstStyle/>
          <a:p>
            <a:r>
              <a:rPr lang="en-US" altLang="en-US" i="1" dirty="0" err="1"/>
              <a:t>Wynhdam</a:t>
            </a:r>
            <a:r>
              <a:rPr lang="en-US" altLang="en-US" dirty="0"/>
              <a:t> holds the FTC has authority to regulate cybersecurity under the unfairness prong of § 45(a)? </a:t>
            </a:r>
          </a:p>
          <a:p>
            <a:pPr lvl="1"/>
            <a:r>
              <a:rPr lang="en-US" altLang="en-US" sz="2400" i="1" dirty="0" err="1"/>
              <a:t>llegality</a:t>
            </a:r>
            <a:r>
              <a:rPr lang="en-US" altLang="en-US" sz="2400" dirty="0"/>
              <a:t>: “(1) </a:t>
            </a:r>
            <a:r>
              <a:rPr lang="en-US" altLang="en-US" sz="2400" b="1" dirty="0"/>
              <a:t>Unfair methods of competition </a:t>
            </a:r>
            <a:r>
              <a:rPr lang="en-US" altLang="en-US" sz="2400" dirty="0"/>
              <a:t>in or affecting commerce, and </a:t>
            </a:r>
            <a:r>
              <a:rPr lang="en-US" altLang="en-US" sz="2400" b="1" dirty="0"/>
              <a:t>unfair or deceptive acts or practices</a:t>
            </a:r>
            <a:r>
              <a:rPr lang="en-US" altLang="en-US" sz="2400" dirty="0"/>
              <a:t> in or affecting commerce, are hereby declared unlawful.”</a:t>
            </a:r>
          </a:p>
          <a:p>
            <a:pPr lvl="1"/>
            <a:r>
              <a:rPr lang="en-US" altLang="en-US" sz="2400" i="1" dirty="0"/>
              <a:t>FTC authority</a:t>
            </a:r>
            <a:r>
              <a:rPr lang="en-US" altLang="en-US" sz="2400" dirty="0"/>
              <a:t>: “(2) The Commission is hereby empowered and directed to prevent persons, partnerships, or corporations . . . from using </a:t>
            </a:r>
            <a:r>
              <a:rPr lang="en-US" altLang="en-US" sz="2400" b="1" dirty="0"/>
              <a:t>unfair methods </a:t>
            </a:r>
            <a:r>
              <a:rPr lang="en-US" altLang="en-US" sz="2400" dirty="0"/>
              <a:t>of competition in or affecting commerce and </a:t>
            </a:r>
            <a:r>
              <a:rPr lang="en-US" altLang="en-US" sz="2400" b="1" dirty="0"/>
              <a:t>unfair or deceptive acts or practices</a:t>
            </a:r>
            <a:r>
              <a:rPr lang="en-US" altLang="en-US" sz="2400" dirty="0"/>
              <a:t> in or affecting commerce.”</a:t>
            </a:r>
          </a:p>
          <a:p>
            <a:endParaRPr lang="en-US" altLang="en-US" sz="2400" dirty="0"/>
          </a:p>
          <a:p>
            <a:endParaRPr lang="en-US"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DE191C0F-488A-E70D-ECAA-99ADEF152D4D}"/>
              </a:ext>
            </a:extLst>
          </p:cNvPr>
          <p:cNvSpPr>
            <a:spLocks noGrp="1" noChangeArrowheads="1"/>
          </p:cNvSpPr>
          <p:nvPr>
            <p:ph type="title"/>
          </p:nvPr>
        </p:nvSpPr>
        <p:spPr/>
        <p:txBody>
          <a:bodyPr/>
          <a:lstStyle/>
          <a:p>
            <a:r>
              <a:rPr lang="en-US" altLang="en-US"/>
              <a:t>What Is Unfair?</a:t>
            </a:r>
          </a:p>
        </p:txBody>
      </p:sp>
      <p:sp>
        <p:nvSpPr>
          <p:cNvPr id="43011" name="Content Placeholder 2">
            <a:extLst>
              <a:ext uri="{FF2B5EF4-FFF2-40B4-BE49-F238E27FC236}">
                <a16:creationId xmlns:a16="http://schemas.microsoft.com/office/drawing/2014/main" id="{63CA8AB0-DDD0-E00A-93D4-BFDF39020AE9}"/>
              </a:ext>
            </a:extLst>
          </p:cNvPr>
          <p:cNvSpPr>
            <a:spLocks noGrp="1" noChangeArrowheads="1"/>
          </p:cNvSpPr>
          <p:nvPr>
            <p:ph idx="1"/>
          </p:nvPr>
        </p:nvSpPr>
        <p:spPr/>
        <p:txBody>
          <a:bodyPr/>
          <a:lstStyle/>
          <a:p>
            <a:r>
              <a:rPr lang="en-US" altLang="en-US"/>
              <a:t>Unfair actions need </a:t>
            </a:r>
            <a:r>
              <a:rPr lang="en-US" altLang="en-US" i="1"/>
              <a:t>not</a:t>
            </a:r>
            <a:r>
              <a:rPr lang="en-US" altLang="en-US"/>
              <a:t> be unethical or unscrupulous.</a:t>
            </a:r>
          </a:p>
          <a:p>
            <a:r>
              <a:rPr lang="en-US" altLang="en-US"/>
              <a:t>Are unfair actions unjust, deceptive, inequitable?</a:t>
            </a:r>
          </a:p>
          <a:p>
            <a:pPr lvl="1"/>
            <a:r>
              <a:rPr lang="en-US" altLang="en-US"/>
              <a:t>Even this is required, the deceptive policy meets this condition. </a:t>
            </a:r>
          </a:p>
          <a:p>
            <a:pPr lvl="1"/>
            <a:endParaRPr lang="en-US" altLang="en-US"/>
          </a:p>
          <a:p>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1C4CCE61-A7F7-04A7-13DB-69BEDFA2131F}"/>
              </a:ext>
            </a:extLst>
          </p:cNvPr>
          <p:cNvSpPr>
            <a:spLocks noGrp="1" noChangeArrowheads="1"/>
          </p:cNvSpPr>
          <p:nvPr>
            <p:ph type="title"/>
          </p:nvPr>
        </p:nvSpPr>
        <p:spPr/>
        <p:txBody>
          <a:bodyPr/>
          <a:lstStyle/>
          <a:p>
            <a:r>
              <a:rPr lang="en-US" altLang="en-US"/>
              <a:t>These Requirements Fulfilled</a:t>
            </a:r>
          </a:p>
        </p:txBody>
      </p:sp>
      <p:sp>
        <p:nvSpPr>
          <p:cNvPr id="3" name="Content Placeholder 2">
            <a:extLst>
              <a:ext uri="{FF2B5EF4-FFF2-40B4-BE49-F238E27FC236}">
                <a16:creationId xmlns:a16="http://schemas.microsoft.com/office/drawing/2014/main" id="{D3A675F5-50C2-DE43-B9BF-E82462FC4D12}"/>
              </a:ext>
            </a:extLst>
          </p:cNvPr>
          <p:cNvSpPr>
            <a:spLocks noGrp="1"/>
          </p:cNvSpPr>
          <p:nvPr>
            <p:ph idx="1"/>
          </p:nvPr>
        </p:nvSpPr>
        <p:spPr>
          <a:xfrm>
            <a:off x="685800" y="1219200"/>
            <a:ext cx="10896600" cy="5105400"/>
          </a:xfrm>
        </p:spPr>
        <p:txBody>
          <a:bodyPr/>
          <a:lstStyle/>
          <a:p>
            <a:pPr>
              <a:defRPr/>
            </a:pPr>
            <a:r>
              <a:rPr lang="en-US" sz="2800" dirty="0"/>
              <a:t>The FTC has “no authority . . . to declare . . . an act or practice . . . unfair unless the act or practice </a:t>
            </a:r>
          </a:p>
          <a:p>
            <a:pPr lvl="1">
              <a:defRPr/>
            </a:pPr>
            <a:r>
              <a:rPr lang="en-US" sz="2800" dirty="0"/>
              <a:t>[1] causes or is likely to cause substantial injury to consumers </a:t>
            </a:r>
          </a:p>
          <a:p>
            <a:pPr lvl="1">
              <a:defRPr/>
            </a:pPr>
            <a:r>
              <a:rPr lang="en-US" sz="2800" dirty="0"/>
              <a:t>[2] which is not reasonably avoidable by consumers themselves and </a:t>
            </a:r>
          </a:p>
          <a:p>
            <a:pPr lvl="1">
              <a:defRPr/>
            </a:pPr>
            <a:r>
              <a:rPr lang="en-US" sz="2800" dirty="0"/>
              <a:t>[3] not outweighed by countervailing benefits to consumers or to competition.” </a:t>
            </a:r>
          </a:p>
          <a:p>
            <a:pPr>
              <a:defRPr/>
            </a:pPr>
            <a:r>
              <a:rPr lang="en-US" sz="3200" dirty="0"/>
              <a:t>(2) is fulfilled because of the deceptive security policy.</a:t>
            </a:r>
            <a:endParaRPr lang="en-US" sz="2800" dirty="0"/>
          </a:p>
          <a:p>
            <a:pPr marL="0" indent="0">
              <a:buFont typeface="Wingdings" panose="05000000000000000000" pitchFamily="2" charset="2"/>
              <a:buNone/>
              <a:defRPr/>
            </a:pPr>
            <a:endParaRPr lang="en-US" dirty="0"/>
          </a:p>
          <a:p>
            <a:pPr>
              <a:defRPr/>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DE4D308C-7008-1BA0-2E54-185F6564D3E1}"/>
              </a:ext>
            </a:extLst>
          </p:cNvPr>
          <p:cNvSpPr>
            <a:spLocks noGrp="1" noChangeArrowheads="1"/>
          </p:cNvSpPr>
          <p:nvPr>
            <p:ph type="title"/>
          </p:nvPr>
        </p:nvSpPr>
        <p:spPr/>
        <p:txBody>
          <a:bodyPr/>
          <a:lstStyle/>
          <a:p>
            <a:r>
              <a:rPr lang="en-US" altLang="en-US" sz="3200"/>
              <a:t>What does Wyndham tell you about what unfairness means?</a:t>
            </a:r>
          </a:p>
        </p:txBody>
      </p:sp>
      <p:sp>
        <p:nvSpPr>
          <p:cNvPr id="47107" name="Content Placeholder 2">
            <a:extLst>
              <a:ext uri="{FF2B5EF4-FFF2-40B4-BE49-F238E27FC236}">
                <a16:creationId xmlns:a16="http://schemas.microsoft.com/office/drawing/2014/main" id="{0754A2DA-C67E-D9F0-552B-BD5B700233CF}"/>
              </a:ext>
            </a:extLst>
          </p:cNvPr>
          <p:cNvSpPr>
            <a:spLocks noGrp="1" noChangeArrowheads="1"/>
          </p:cNvSpPr>
          <p:nvPr>
            <p:ph idx="1"/>
          </p:nvPr>
        </p:nvSpPr>
        <p:spPr>
          <a:xfrm>
            <a:off x="838200" y="1417638"/>
            <a:ext cx="10744200" cy="4530725"/>
          </a:xfrm>
        </p:spPr>
        <p:txBody>
          <a:bodyPr/>
          <a:lstStyle/>
          <a:p>
            <a:r>
              <a:rPr lang="en-US" altLang="en-US" sz="2800"/>
              <a:t>The court notes the Section 45 requirements and observes that they involve a cost/benefit analysis. </a:t>
            </a:r>
          </a:p>
          <a:p>
            <a:r>
              <a:rPr lang="en-US" altLang="en-US" sz="2800"/>
              <a:t>In addition, it observes that </a:t>
            </a:r>
          </a:p>
          <a:p>
            <a:pPr lvl="1"/>
            <a:r>
              <a:rPr lang="en-US" altLang="en-US" sz="2800"/>
              <a:t>a) The FTC’s fairness authority extends to regulating cybersecurity. </a:t>
            </a:r>
          </a:p>
          <a:p>
            <a:pPr lvl="1"/>
            <a:r>
              <a:rPr lang="en-US" altLang="en-US" sz="2800"/>
              <a:t>b) “Arguably, § 45(n) may not identify all of the requirements for an unfairness claim.” </a:t>
            </a:r>
          </a:p>
          <a:p>
            <a:pPr lvl="1"/>
            <a:r>
              <a:rPr lang="en-US" altLang="en-US" sz="2800"/>
              <a:t>c) Unfair conduct need not be unscrupulous or unethical. </a:t>
            </a:r>
          </a:p>
          <a:p>
            <a:pPr lvl="1"/>
            <a:r>
              <a:rPr lang="en-US" altLang="en-US" sz="2800"/>
              <a:t>d) Public policy considerations are relevant in determining whether a particular practice causes substantial consumer injury.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1EB39F28-2B52-A392-55C9-3096A1B06177}"/>
              </a:ext>
            </a:extLst>
          </p:cNvPr>
          <p:cNvSpPr>
            <a:spLocks noGrp="1" noChangeArrowheads="1"/>
          </p:cNvSpPr>
          <p:nvPr>
            <p:ph type="title"/>
          </p:nvPr>
        </p:nvSpPr>
        <p:spPr/>
        <p:txBody>
          <a:bodyPr/>
          <a:lstStyle/>
          <a:p>
            <a:r>
              <a:rPr lang="en-US" altLang="en-US" sz="3600"/>
              <a:t>How much guidance about what counts as fair and unfair does this provide?</a:t>
            </a:r>
            <a:endParaRPr lang="en-US" altLang="en-US"/>
          </a:p>
        </p:txBody>
      </p:sp>
      <p:sp>
        <p:nvSpPr>
          <p:cNvPr id="48131" name="Content Placeholder 2">
            <a:extLst>
              <a:ext uri="{FF2B5EF4-FFF2-40B4-BE49-F238E27FC236}">
                <a16:creationId xmlns:a16="http://schemas.microsoft.com/office/drawing/2014/main" id="{CCEB0002-31A8-65EF-B8A4-C28A729BD232}"/>
              </a:ext>
            </a:extLst>
          </p:cNvPr>
          <p:cNvSpPr>
            <a:spLocks noGrp="1" noChangeArrowheads="1"/>
          </p:cNvSpPr>
          <p:nvPr>
            <p:ph idx="1"/>
          </p:nvPr>
        </p:nvSpPr>
        <p:spPr/>
        <p:txBody>
          <a:bodyPr/>
          <a:lstStyle/>
          <a:p>
            <a:r>
              <a:rPr lang="en-US" altLang="en-US"/>
              <a:t>The FTC itself emphasizes that “[t]here’s no one-size-fits-all approach to data security, and what’s right for you depends on the nature of your business and the kind of information you collect from your customers.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CBBD4EA0-9CAD-672B-1F30-CBAB485CA6B6}"/>
              </a:ext>
            </a:extLst>
          </p:cNvPr>
          <p:cNvSpPr>
            <a:spLocks noGrp="1" noChangeArrowheads="1"/>
          </p:cNvSpPr>
          <p:nvPr>
            <p:ph type="title"/>
          </p:nvPr>
        </p:nvSpPr>
        <p:spPr>
          <a:xfrm>
            <a:off x="1066800" y="228600"/>
            <a:ext cx="9144000" cy="1139825"/>
          </a:xfrm>
        </p:spPr>
        <p:txBody>
          <a:bodyPr/>
          <a:lstStyle/>
          <a:p>
            <a:r>
              <a:rPr lang="en-US" altLang="en-US" dirty="0"/>
              <a:t>Fair Notice?</a:t>
            </a:r>
          </a:p>
        </p:txBody>
      </p:sp>
      <p:sp>
        <p:nvSpPr>
          <p:cNvPr id="46083" name="Content Placeholder 2">
            <a:extLst>
              <a:ext uri="{FF2B5EF4-FFF2-40B4-BE49-F238E27FC236}">
                <a16:creationId xmlns:a16="http://schemas.microsoft.com/office/drawing/2014/main" id="{D6826DD6-CBD0-3C14-9F66-F9AA50253007}"/>
              </a:ext>
            </a:extLst>
          </p:cNvPr>
          <p:cNvSpPr>
            <a:spLocks noGrp="1" noChangeArrowheads="1"/>
          </p:cNvSpPr>
          <p:nvPr>
            <p:ph idx="1"/>
          </p:nvPr>
        </p:nvSpPr>
        <p:spPr>
          <a:xfrm>
            <a:off x="838200" y="1143000"/>
            <a:ext cx="10820400" cy="5334000"/>
          </a:xfrm>
        </p:spPr>
        <p:txBody>
          <a:bodyPr/>
          <a:lstStyle/>
          <a:p>
            <a:r>
              <a:rPr lang="en-US" altLang="en-US" sz="2800" dirty="0"/>
              <a:t>Did Wyndham had fair notice its specific cybersecurity practices could fall short of that provision?</a:t>
            </a:r>
          </a:p>
          <a:p>
            <a:r>
              <a:rPr lang="en-US" altLang="en-US" sz="2800" dirty="0"/>
              <a:t>“A conviction or punishment violates the Due Process Clause of our Constitution if the statute or regulation under which it is obtained ‘fails to provide a person of ordinary intelligence fair notice of what is prohibited, or is so standardless that it authorizes or encourages seriously discriminatory enforcement.’”</a:t>
            </a:r>
          </a:p>
          <a:p>
            <a:pPr lvl="2"/>
            <a:r>
              <a:rPr lang="en-US" altLang="en-US" sz="2000" i="1" dirty="0" err="1"/>
              <a:t>Wyndam</a:t>
            </a:r>
            <a:r>
              <a:rPr lang="en-US" altLang="en-US" sz="2000" i="1" dirty="0"/>
              <a:t>  </a:t>
            </a:r>
            <a:r>
              <a:rPr lang="en-US" altLang="en-US" sz="2000" dirty="0"/>
              <a:t>quoting</a:t>
            </a:r>
            <a:r>
              <a:rPr lang="en-US" altLang="en-US" sz="2000" i="1" dirty="0"/>
              <a:t> FCC v. Fox Television Stations, Inc.,</a:t>
            </a:r>
            <a:r>
              <a:rPr lang="en-US" altLang="en-US" sz="2000" dirty="0"/>
              <a:t> 567 U.S. 239 (2012)</a:t>
            </a:r>
          </a:p>
          <a:p>
            <a:endParaRPr lang="en-US"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a:extLst>
              <a:ext uri="{FF2B5EF4-FFF2-40B4-BE49-F238E27FC236}">
                <a16:creationId xmlns:a16="http://schemas.microsoft.com/office/drawing/2014/main" id="{DCD36677-4FEA-D603-B4BC-124FAC766FC4}"/>
              </a:ext>
            </a:extLst>
          </p:cNvPr>
          <p:cNvSpPr>
            <a:spLocks noGrp="1" noChangeArrowheads="1"/>
          </p:cNvSpPr>
          <p:nvPr>
            <p:ph type="title"/>
          </p:nvPr>
        </p:nvSpPr>
        <p:spPr/>
        <p:txBody>
          <a:bodyPr/>
          <a:lstStyle/>
          <a:p>
            <a:r>
              <a:rPr lang="en-US" altLang="en-US" sz="3600"/>
              <a:t>Did Wyndham have fair notice of what fairness requires?</a:t>
            </a:r>
          </a:p>
        </p:txBody>
      </p:sp>
      <p:sp>
        <p:nvSpPr>
          <p:cNvPr id="49155" name="Content Placeholder 2">
            <a:extLst>
              <a:ext uri="{FF2B5EF4-FFF2-40B4-BE49-F238E27FC236}">
                <a16:creationId xmlns:a16="http://schemas.microsoft.com/office/drawing/2014/main" id="{ACF2B1B7-DB9D-2CA7-BE8B-0EB9C12138F5}"/>
              </a:ext>
            </a:extLst>
          </p:cNvPr>
          <p:cNvSpPr>
            <a:spLocks noGrp="1" noChangeArrowheads="1"/>
          </p:cNvSpPr>
          <p:nvPr>
            <p:ph idx="1"/>
          </p:nvPr>
        </p:nvSpPr>
        <p:spPr/>
        <p:txBody>
          <a:bodyPr/>
          <a:lstStyle/>
          <a:p>
            <a:r>
              <a:rPr lang="en-US" altLang="en-US" dirty="0"/>
              <a:t>Wyndham claimed that it did not have notice of what is prohibited because there was no reliable guidance about what specific types of cybersecurity precautions it would need to take to avoid an FTC finding of unfairness. The court rejects this claim. “Wyndham argues . . . it lacked notice of what specific cybersecurity practices are necessary to avoid liability. We have little trouble rejecting this claim.”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882CA501-0024-53C6-4021-B5C6CB823E08}"/>
              </a:ext>
            </a:extLst>
          </p:cNvPr>
          <p:cNvSpPr>
            <a:spLocks noGrp="1" noChangeArrowheads="1"/>
          </p:cNvSpPr>
          <p:nvPr>
            <p:ph type="title"/>
          </p:nvPr>
        </p:nvSpPr>
        <p:spPr/>
        <p:txBody>
          <a:bodyPr/>
          <a:lstStyle/>
          <a:p>
            <a:r>
              <a:rPr lang="en-US" altLang="en-US"/>
              <a:t>The Court on Fair Notice</a:t>
            </a:r>
          </a:p>
        </p:txBody>
      </p:sp>
      <p:sp>
        <p:nvSpPr>
          <p:cNvPr id="50179" name="Content Placeholder 2">
            <a:extLst>
              <a:ext uri="{FF2B5EF4-FFF2-40B4-BE49-F238E27FC236}">
                <a16:creationId xmlns:a16="http://schemas.microsoft.com/office/drawing/2014/main" id="{CB04BD61-CE30-F97B-69BB-45539045161D}"/>
              </a:ext>
            </a:extLst>
          </p:cNvPr>
          <p:cNvSpPr>
            <a:spLocks noGrp="1" noChangeArrowheads="1"/>
          </p:cNvSpPr>
          <p:nvPr>
            <p:ph idx="1"/>
          </p:nvPr>
        </p:nvSpPr>
        <p:spPr/>
        <p:txBody>
          <a:bodyPr/>
          <a:lstStyle/>
          <a:p>
            <a:r>
              <a:rPr lang="en-US" altLang="en-US"/>
              <a:t>The court insists that Wyndham had fair notice that cost/benefit analysis was called for, and that such an analysis should consider “a number of relevant factors, including the probability and expected size of reasonably unavoidable harms to consumers given a certain level of cybersecurity and the costs to consumers that would arise from invest ment in stronger cybersecurity.”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a:extLst>
              <a:ext uri="{FF2B5EF4-FFF2-40B4-BE49-F238E27FC236}">
                <a16:creationId xmlns:a16="http://schemas.microsoft.com/office/drawing/2014/main" id="{E359D0A1-321F-8FE6-EA2B-4CEEAF0C7D4D}"/>
              </a:ext>
            </a:extLst>
          </p:cNvPr>
          <p:cNvSpPr>
            <a:spLocks noGrp="1" noChangeArrowheads="1"/>
          </p:cNvSpPr>
          <p:nvPr>
            <p:ph type="title"/>
          </p:nvPr>
        </p:nvSpPr>
        <p:spPr>
          <a:xfrm>
            <a:off x="457200" y="277813"/>
            <a:ext cx="10972800" cy="1139825"/>
          </a:xfrm>
        </p:spPr>
        <p:txBody>
          <a:bodyPr/>
          <a:lstStyle/>
          <a:p>
            <a:r>
              <a:rPr lang="en-US" altLang="en-US"/>
              <a:t>Lack of Information</a:t>
            </a:r>
          </a:p>
        </p:txBody>
      </p:sp>
      <p:sp>
        <p:nvSpPr>
          <p:cNvPr id="51203" name="Content Placeholder 2">
            <a:extLst>
              <a:ext uri="{FF2B5EF4-FFF2-40B4-BE49-F238E27FC236}">
                <a16:creationId xmlns:a16="http://schemas.microsoft.com/office/drawing/2014/main" id="{B95592DE-3B5C-8BDD-07F0-C7BFF052E477}"/>
              </a:ext>
            </a:extLst>
          </p:cNvPr>
          <p:cNvSpPr>
            <a:spLocks noGrp="1" noChangeArrowheads="1"/>
          </p:cNvSpPr>
          <p:nvPr>
            <p:ph idx="1"/>
          </p:nvPr>
        </p:nvSpPr>
        <p:spPr>
          <a:xfrm>
            <a:off x="457200" y="1295400"/>
            <a:ext cx="10972800" cy="4530725"/>
          </a:xfrm>
        </p:spPr>
        <p:txBody>
          <a:bodyPr/>
          <a:lstStyle/>
          <a:p>
            <a:r>
              <a:rPr lang="en-US" altLang="en-US"/>
              <a:t>The required level of security is a function of both the probability of a data breach and the amount of consumer harm a breach will cause. </a:t>
            </a:r>
          </a:p>
          <a:p>
            <a:pPr lvl="1"/>
            <a:r>
              <a:rPr lang="en-US" altLang="en-US"/>
              <a:t>The greater the probability and/or the harm, the more security is called for; the less, the less security is required. </a:t>
            </a:r>
          </a:p>
          <a:p>
            <a:r>
              <a:rPr lang="en-US" altLang="en-US"/>
              <a:t>Thus, Wyndham can provide the required level of security only if it can determine the probability and the amount of harm to consumers. </a:t>
            </a:r>
          </a:p>
          <a:p>
            <a:r>
              <a:rPr lang="en-US" altLang="en-US"/>
              <a:t>But the relevant information about probabilities and harms is not available. In that case, does the cost/benefit requirement still provide fair notice? </a:t>
            </a:r>
          </a:p>
          <a:p>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a:extLst>
              <a:ext uri="{FF2B5EF4-FFF2-40B4-BE49-F238E27FC236}">
                <a16:creationId xmlns:a16="http://schemas.microsoft.com/office/drawing/2014/main" id="{1A9AA7E3-A76D-0168-131F-5D264DF3E949}"/>
              </a:ext>
            </a:extLst>
          </p:cNvPr>
          <p:cNvSpPr>
            <a:spLocks noGrp="1" noChangeArrowheads="1"/>
          </p:cNvSpPr>
          <p:nvPr>
            <p:ph type="title"/>
          </p:nvPr>
        </p:nvSpPr>
        <p:spPr/>
        <p:txBody>
          <a:bodyPr/>
          <a:lstStyle/>
          <a:p>
            <a:r>
              <a:rPr lang="en-US" altLang="en-US"/>
              <a:t>The Notice from 45(n) </a:t>
            </a:r>
          </a:p>
        </p:txBody>
      </p:sp>
      <p:sp>
        <p:nvSpPr>
          <p:cNvPr id="52227" name="Content Placeholder 2">
            <a:extLst>
              <a:ext uri="{FF2B5EF4-FFF2-40B4-BE49-F238E27FC236}">
                <a16:creationId xmlns:a16="http://schemas.microsoft.com/office/drawing/2014/main" id="{04881E53-9C89-FEB7-ED2B-EBB1F4B2293D}"/>
              </a:ext>
            </a:extLst>
          </p:cNvPr>
          <p:cNvSpPr>
            <a:spLocks noGrp="1" noChangeArrowheads="1"/>
          </p:cNvSpPr>
          <p:nvPr>
            <p:ph idx="1"/>
          </p:nvPr>
        </p:nvSpPr>
        <p:spPr/>
        <p:txBody>
          <a:bodyPr/>
          <a:lstStyle/>
          <a:p>
            <a:r>
              <a:rPr lang="en-US" altLang="en-US"/>
              <a:t>Fair requirements: “the act or practice causes or is likely to cause substantial injury to consumers which is not reasonably avoidable by consumers themselves and not outweighed by countervailing benefits to consumers or to competition.” </a:t>
            </a:r>
          </a:p>
          <a:p>
            <a:r>
              <a:rPr lang="en-US" altLang="en-US" i="1"/>
              <a:t>The court</a:t>
            </a:r>
            <a:r>
              <a:rPr lang="en-US" altLang="en-US"/>
              <a:t>: “While far from precise, this standard informs parties that the relevant inquiry here is a cost-benefit analysis.”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603283BB-9767-3F7D-A9A7-8D645E6F0BF3}"/>
              </a:ext>
            </a:extLst>
          </p:cNvPr>
          <p:cNvSpPr>
            <a:spLocks noGrp="1" noChangeArrowheads="1"/>
          </p:cNvSpPr>
          <p:nvPr>
            <p:ph type="title"/>
          </p:nvPr>
        </p:nvSpPr>
        <p:spPr/>
        <p:txBody>
          <a:bodyPr/>
          <a:lstStyle/>
          <a:p>
            <a:r>
              <a:rPr lang="en-US" altLang="en-US"/>
              <a:t>15 US Code Section 45(a)</a:t>
            </a:r>
          </a:p>
        </p:txBody>
      </p:sp>
      <p:sp>
        <p:nvSpPr>
          <p:cNvPr id="16387" name="Content Placeholder 2">
            <a:extLst>
              <a:ext uri="{FF2B5EF4-FFF2-40B4-BE49-F238E27FC236}">
                <a16:creationId xmlns:a16="http://schemas.microsoft.com/office/drawing/2014/main" id="{1B236310-E9F2-CED8-D36D-C1D00B7320D5}"/>
              </a:ext>
            </a:extLst>
          </p:cNvPr>
          <p:cNvSpPr>
            <a:spLocks noGrp="1" noChangeArrowheads="1"/>
          </p:cNvSpPr>
          <p:nvPr>
            <p:ph idx="1"/>
          </p:nvPr>
        </p:nvSpPr>
        <p:spPr>
          <a:xfrm>
            <a:off x="533400" y="1143000"/>
            <a:ext cx="9601200" cy="4876800"/>
          </a:xfrm>
        </p:spPr>
        <p:txBody>
          <a:bodyPr/>
          <a:lstStyle/>
          <a:p>
            <a:r>
              <a:rPr lang="en-US" altLang="en-US" i="1" dirty="0"/>
              <a:t>Illegality</a:t>
            </a:r>
            <a:r>
              <a:rPr lang="en-US" altLang="en-US" dirty="0"/>
              <a:t>: “(1) </a:t>
            </a:r>
            <a:r>
              <a:rPr lang="en-US" altLang="en-US" b="1" dirty="0"/>
              <a:t>Unfair methods of competition </a:t>
            </a:r>
            <a:r>
              <a:rPr lang="en-US" altLang="en-US" dirty="0"/>
              <a:t>in or affecting commerce, and </a:t>
            </a:r>
            <a:r>
              <a:rPr lang="en-US" altLang="en-US" b="1" dirty="0"/>
              <a:t>unfair or deceptive acts or practices</a:t>
            </a:r>
            <a:r>
              <a:rPr lang="en-US" altLang="en-US" dirty="0"/>
              <a:t> in or affecting commerce, are hereby declared unlawful.”</a:t>
            </a:r>
          </a:p>
          <a:p>
            <a:r>
              <a:rPr lang="en-US" altLang="en-US" i="1" dirty="0"/>
              <a:t>FTC authority</a:t>
            </a:r>
            <a:r>
              <a:rPr lang="en-US" altLang="en-US" dirty="0"/>
              <a:t>: “(2) The Commission is hereby empowered and directed to prevent persons, partnerships, or corporations . . . from using </a:t>
            </a:r>
            <a:r>
              <a:rPr lang="en-US" altLang="en-US" b="1" dirty="0"/>
              <a:t>unfair methods </a:t>
            </a:r>
            <a:r>
              <a:rPr lang="en-US" altLang="en-US" dirty="0"/>
              <a:t>of competition in or affecting commerce and </a:t>
            </a:r>
            <a:r>
              <a:rPr lang="en-US" altLang="en-US" b="1" dirty="0"/>
              <a:t>unfair or deceptive acts or practices</a:t>
            </a:r>
            <a:r>
              <a:rPr lang="en-US" altLang="en-US" dirty="0"/>
              <a:t> in or affecting commerce.”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a:extLst>
              <a:ext uri="{FF2B5EF4-FFF2-40B4-BE49-F238E27FC236}">
                <a16:creationId xmlns:a16="http://schemas.microsoft.com/office/drawing/2014/main" id="{649E564B-D5BA-773A-4DDC-2E1B16AB8785}"/>
              </a:ext>
            </a:extLst>
          </p:cNvPr>
          <p:cNvSpPr>
            <a:spLocks noGrp="1" noChangeArrowheads="1"/>
          </p:cNvSpPr>
          <p:nvPr>
            <p:ph type="title"/>
          </p:nvPr>
        </p:nvSpPr>
        <p:spPr/>
        <p:txBody>
          <a:bodyPr/>
          <a:lstStyle/>
          <a:p>
            <a:r>
              <a:rPr lang="en-US" altLang="en-US"/>
              <a:t>Factors To Consider</a:t>
            </a:r>
          </a:p>
        </p:txBody>
      </p:sp>
      <p:sp>
        <p:nvSpPr>
          <p:cNvPr id="53251" name="Content Placeholder 2">
            <a:extLst>
              <a:ext uri="{FF2B5EF4-FFF2-40B4-BE49-F238E27FC236}">
                <a16:creationId xmlns:a16="http://schemas.microsoft.com/office/drawing/2014/main" id="{76405F31-13AE-6D50-98FA-8FBCE9ADA393}"/>
              </a:ext>
            </a:extLst>
          </p:cNvPr>
          <p:cNvSpPr>
            <a:spLocks noGrp="1" noChangeArrowheads="1"/>
          </p:cNvSpPr>
          <p:nvPr>
            <p:ph idx="1"/>
          </p:nvPr>
        </p:nvSpPr>
        <p:spPr/>
        <p:txBody>
          <a:bodyPr/>
          <a:lstStyle/>
          <a:p>
            <a:r>
              <a:rPr lang="en-US" altLang="en-US"/>
              <a:t>“The </a:t>
            </a:r>
            <a:r>
              <a:rPr lang="en-US" altLang="en-US" b="1"/>
              <a:t>[1]</a:t>
            </a:r>
            <a:r>
              <a:rPr lang="en-US" altLang="en-US"/>
              <a:t> probability and </a:t>
            </a:r>
            <a:r>
              <a:rPr lang="en-US" altLang="en-US" b="1"/>
              <a:t>[2]</a:t>
            </a:r>
            <a:r>
              <a:rPr lang="en-US" altLang="en-US"/>
              <a:t> expected size of reasonably unavoidable harms to consumers given a certain level of cybersecurity and </a:t>
            </a:r>
            <a:r>
              <a:rPr lang="en-US" altLang="en-US" b="1"/>
              <a:t>[3]</a:t>
            </a:r>
            <a:r>
              <a:rPr lang="en-US" altLang="en-US"/>
              <a:t> the costs to consumers that would arise from investment in stronger cybersecurity.”</a:t>
            </a:r>
          </a:p>
          <a:p>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a:extLst>
              <a:ext uri="{FF2B5EF4-FFF2-40B4-BE49-F238E27FC236}">
                <a16:creationId xmlns:a16="http://schemas.microsoft.com/office/drawing/2014/main" id="{27ADE713-284F-3990-2B2F-EBAA6BFEDD2D}"/>
              </a:ext>
            </a:extLst>
          </p:cNvPr>
          <p:cNvSpPr>
            <a:spLocks noGrp="1" noChangeArrowheads="1"/>
          </p:cNvSpPr>
          <p:nvPr>
            <p:ph type="title"/>
          </p:nvPr>
        </p:nvSpPr>
        <p:spPr/>
        <p:txBody>
          <a:bodyPr/>
          <a:lstStyle/>
          <a:p>
            <a:r>
              <a:rPr lang="en-US" altLang="en-US"/>
              <a:t>The FTC 2007 Guidebook</a:t>
            </a:r>
          </a:p>
        </p:txBody>
      </p:sp>
      <p:sp>
        <p:nvSpPr>
          <p:cNvPr id="54275" name="Content Placeholder 2">
            <a:extLst>
              <a:ext uri="{FF2B5EF4-FFF2-40B4-BE49-F238E27FC236}">
                <a16:creationId xmlns:a16="http://schemas.microsoft.com/office/drawing/2014/main" id="{A7FAE877-1541-DDDB-8FA1-3E1374872A2B}"/>
              </a:ext>
            </a:extLst>
          </p:cNvPr>
          <p:cNvSpPr>
            <a:spLocks noGrp="1" noChangeArrowheads="1"/>
          </p:cNvSpPr>
          <p:nvPr>
            <p:ph idx="1"/>
          </p:nvPr>
        </p:nvSpPr>
        <p:spPr/>
        <p:txBody>
          <a:bodyPr/>
          <a:lstStyle/>
          <a:p>
            <a:r>
              <a:rPr lang="en-US" altLang="en-US" i="1"/>
              <a:t>Protecting Personal Information: A Guide for Business</a:t>
            </a:r>
          </a:p>
          <a:p>
            <a:r>
              <a:rPr lang="en-US" altLang="en-US"/>
              <a:t>Advice inconsistent with Wyndham’s practices.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a:extLst>
              <a:ext uri="{FF2B5EF4-FFF2-40B4-BE49-F238E27FC236}">
                <a16:creationId xmlns:a16="http://schemas.microsoft.com/office/drawing/2014/main" id="{4CF3EBF8-B6EC-A8C5-427A-1BDE35C65478}"/>
              </a:ext>
            </a:extLst>
          </p:cNvPr>
          <p:cNvSpPr>
            <a:spLocks noGrp="1" noChangeArrowheads="1"/>
          </p:cNvSpPr>
          <p:nvPr>
            <p:ph type="title"/>
          </p:nvPr>
        </p:nvSpPr>
        <p:spPr/>
        <p:txBody>
          <a:bodyPr/>
          <a:lstStyle/>
          <a:p>
            <a:r>
              <a:rPr lang="en-US" altLang="en-US"/>
              <a:t>FTC Claims In the Trial Court</a:t>
            </a:r>
            <a:endParaRPr lang="en-US" altLang="en-US" i="1"/>
          </a:p>
        </p:txBody>
      </p:sp>
      <p:sp>
        <p:nvSpPr>
          <p:cNvPr id="55299" name="Content Placeholder 2">
            <a:extLst>
              <a:ext uri="{FF2B5EF4-FFF2-40B4-BE49-F238E27FC236}">
                <a16:creationId xmlns:a16="http://schemas.microsoft.com/office/drawing/2014/main" id="{4F77F045-D00B-0737-049D-132C4D9087AB}"/>
              </a:ext>
            </a:extLst>
          </p:cNvPr>
          <p:cNvSpPr>
            <a:spLocks noGrp="1" noChangeArrowheads="1"/>
          </p:cNvSpPr>
          <p:nvPr>
            <p:ph idx="1"/>
          </p:nvPr>
        </p:nvSpPr>
        <p:spPr/>
        <p:txBody>
          <a:bodyPr/>
          <a:lstStyle/>
          <a:p>
            <a:r>
              <a:rPr lang="en-US" altLang="en-US"/>
              <a:t>“The FTC contends that the Court can evaluate the reasonableness of Hotels and Resorts' data-security program in view of the following guidance: (1) </a:t>
            </a:r>
            <a:r>
              <a:rPr lang="en-US" altLang="en-US" i="1"/>
              <a:t>industry guidance sources that Hotels and Resorts itself seems to measure its own data-security practices against</a:t>
            </a:r>
            <a:r>
              <a:rPr lang="en-US" altLang="en-US"/>
              <a:t>; and (2) the FTC's business guidance brochure and consent orders from previous FTC enforcement actions.”</a:t>
            </a:r>
          </a:p>
          <a:p>
            <a:endParaRPr lang="en-US"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a:extLst>
              <a:ext uri="{FF2B5EF4-FFF2-40B4-BE49-F238E27FC236}">
                <a16:creationId xmlns:a16="http://schemas.microsoft.com/office/drawing/2014/main" id="{ACDB7856-97E9-F88D-AC27-BA896D003E00}"/>
              </a:ext>
            </a:extLst>
          </p:cNvPr>
          <p:cNvSpPr>
            <a:spLocks noGrp="1" noChangeArrowheads="1"/>
          </p:cNvSpPr>
          <p:nvPr>
            <p:ph type="title"/>
          </p:nvPr>
        </p:nvSpPr>
        <p:spPr/>
        <p:txBody>
          <a:bodyPr/>
          <a:lstStyle/>
          <a:p>
            <a:r>
              <a:rPr lang="en-US" altLang="en-US"/>
              <a:t>Problems With Industry Standards </a:t>
            </a:r>
          </a:p>
        </p:txBody>
      </p:sp>
      <p:sp>
        <p:nvSpPr>
          <p:cNvPr id="57347" name="Content Placeholder 2">
            <a:extLst>
              <a:ext uri="{FF2B5EF4-FFF2-40B4-BE49-F238E27FC236}">
                <a16:creationId xmlns:a16="http://schemas.microsoft.com/office/drawing/2014/main" id="{D8C24572-70E0-6BD6-B109-3A23416D6C1A}"/>
              </a:ext>
            </a:extLst>
          </p:cNvPr>
          <p:cNvSpPr>
            <a:spLocks noGrp="1" noChangeArrowheads="1"/>
          </p:cNvSpPr>
          <p:nvPr>
            <p:ph idx="1"/>
          </p:nvPr>
        </p:nvSpPr>
        <p:spPr>
          <a:xfrm>
            <a:off x="609600" y="1219200"/>
            <a:ext cx="10896600" cy="5334000"/>
          </a:xfrm>
        </p:spPr>
        <p:txBody>
          <a:bodyPr/>
          <a:lstStyle/>
          <a:p>
            <a:r>
              <a:rPr lang="en-US" altLang="en-US" sz="2800" dirty="0">
                <a:ea typeface="ＭＳ Ｐゴシック" panose="020B0600070205080204" pitchFamily="34" charset="-128"/>
              </a:rPr>
              <a:t>Industry capture.</a:t>
            </a:r>
          </a:p>
          <a:p>
            <a:pPr lvl="1"/>
            <a:r>
              <a:rPr lang="en-US" altLang="en-US" sz="2800" dirty="0">
                <a:ea typeface="ＭＳ Ｐゴシック" panose="020B0600070205080204" pitchFamily="34" charset="-128"/>
              </a:rPr>
              <a:t>Standards may bow too much to business.</a:t>
            </a:r>
          </a:p>
          <a:p>
            <a:r>
              <a:rPr lang="en-US" altLang="en-US" sz="2800" dirty="0">
                <a:ea typeface="ＭＳ Ｐゴシック" panose="020B0600070205080204" pitchFamily="34" charset="-128"/>
              </a:rPr>
              <a:t>Not broad enough.</a:t>
            </a:r>
          </a:p>
          <a:p>
            <a:pPr lvl="1"/>
            <a:r>
              <a:rPr lang="en-US" altLang="en-US" sz="2800" dirty="0">
                <a:ea typeface="ＭＳ Ｐゴシック" panose="020B0600070205080204" pitchFamily="34" charset="-128"/>
              </a:rPr>
              <a:t>Target was PCI compliant.</a:t>
            </a:r>
          </a:p>
          <a:p>
            <a:r>
              <a:rPr lang="en-US" altLang="en-US" sz="2800" dirty="0">
                <a:ea typeface="ＭＳ Ｐゴシック" panose="020B0600070205080204" pitchFamily="34" charset="-128"/>
              </a:rPr>
              <a:t>Always behind the curve.</a:t>
            </a:r>
          </a:p>
          <a:p>
            <a:pPr lvl="1"/>
            <a:r>
              <a:rPr lang="en-US" altLang="en-US" sz="2800" dirty="0">
                <a:ea typeface="ＭＳ Ｐゴシック" panose="020B0600070205080204" pitchFamily="34" charset="-128"/>
              </a:rPr>
              <a:t>At time of Target breach no PCI requirements for data in memory</a:t>
            </a:r>
          </a:p>
          <a:p>
            <a:r>
              <a:rPr lang="en-US" altLang="en-US" sz="2800" dirty="0">
                <a:ea typeface="ＭＳ Ｐゴシック" panose="020B0600070205080204" pitchFamily="34" charset="-128"/>
              </a:rPr>
              <a:t>Roadmap for attackers. </a:t>
            </a:r>
          </a:p>
          <a:p>
            <a:r>
              <a:rPr lang="en-US" altLang="en-US" sz="2800" dirty="0">
                <a:ea typeface="ＭＳ Ｐゴシック" panose="020B0600070205080204" pitchFamily="34" charset="-128"/>
              </a:rPr>
              <a:t>So not enough to save us the billions </a:t>
            </a:r>
            <a:r>
              <a:rPr lang="en-US" altLang="en-US" sz="2800" i="1" dirty="0">
                <a:ea typeface="ＭＳ Ｐゴシック" panose="020B0600070205080204" pitchFamily="34" charset="-128"/>
              </a:rPr>
              <a:t>on either score—businesses or consumers</a:t>
            </a:r>
            <a:r>
              <a:rPr lang="en-US" altLang="en-US" sz="2800" dirty="0">
                <a:ea typeface="ＭＳ Ｐゴシック" panose="020B0600070205080204" pitchFamily="34" charset="-128"/>
              </a:rPr>
              <a:t>. </a:t>
            </a:r>
          </a:p>
          <a:p>
            <a:pPr lvl="1"/>
            <a:endParaRPr lang="en-US" altLang="en-US" sz="2800" dirty="0">
              <a:ea typeface="ＭＳ Ｐゴシック" panose="020B0600070205080204" pitchFamily="34" charset="-128"/>
            </a:endParaRPr>
          </a:p>
          <a:p>
            <a:pPr lvl="1"/>
            <a:endParaRPr lang="en-US" altLang="en-US" sz="2800" dirty="0">
              <a:ea typeface="ＭＳ Ｐゴシック" panose="020B0600070205080204" pitchFamily="34" charset="-128"/>
            </a:endParaRPr>
          </a:p>
          <a:p>
            <a:pPr lvl="1"/>
            <a:endParaRPr lang="en-US" altLang="en-US" sz="2800" dirty="0">
              <a:ea typeface="ＭＳ Ｐゴシック" panose="020B0600070205080204" pitchFamily="34" charset="-128"/>
            </a:endParaRPr>
          </a:p>
          <a:p>
            <a:pPr lvl="1">
              <a:buFont typeface="Wingdings" panose="05000000000000000000" pitchFamily="2" charset="2"/>
              <a:buNone/>
            </a:pPr>
            <a:endParaRPr lang="en-US" altLang="en-US" sz="2800" dirty="0">
              <a:ea typeface="ＭＳ Ｐゴシック" panose="020B0600070205080204" pitchFamily="34" charset="-12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a:extLst>
              <a:ext uri="{FF2B5EF4-FFF2-40B4-BE49-F238E27FC236}">
                <a16:creationId xmlns:a16="http://schemas.microsoft.com/office/drawing/2014/main" id="{F2B2B875-F75E-47B6-9224-E91A60BF78E4}"/>
              </a:ext>
            </a:extLst>
          </p:cNvPr>
          <p:cNvSpPr>
            <a:spLocks noGrp="1" noChangeArrowheads="1"/>
          </p:cNvSpPr>
          <p:nvPr>
            <p:ph type="title"/>
          </p:nvPr>
        </p:nvSpPr>
        <p:spPr/>
        <p:txBody>
          <a:bodyPr/>
          <a:lstStyle/>
          <a:p>
            <a:r>
              <a:rPr lang="en-US" altLang="en-US" i="1" dirty="0" err="1"/>
              <a:t>LabMD</a:t>
            </a:r>
            <a:r>
              <a:rPr lang="en-US" altLang="en-US" i="1" dirty="0"/>
              <a:t> v. FTC</a:t>
            </a:r>
          </a:p>
        </p:txBody>
      </p:sp>
      <p:sp>
        <p:nvSpPr>
          <p:cNvPr id="59395" name="Content Placeholder 2">
            <a:extLst>
              <a:ext uri="{FF2B5EF4-FFF2-40B4-BE49-F238E27FC236}">
                <a16:creationId xmlns:a16="http://schemas.microsoft.com/office/drawing/2014/main" id="{50FEE811-C6E4-3289-87B4-809F76696A4B}"/>
              </a:ext>
            </a:extLst>
          </p:cNvPr>
          <p:cNvSpPr>
            <a:spLocks noGrp="1" noChangeArrowheads="1"/>
          </p:cNvSpPr>
          <p:nvPr>
            <p:ph idx="1"/>
          </p:nvPr>
        </p:nvSpPr>
        <p:spPr/>
        <p:txBody>
          <a:bodyPr/>
          <a:lstStyle/>
          <a:p>
            <a:r>
              <a:rPr lang="en-US" altLang="en-US"/>
              <a:t>On her work computer, LabMD’s billing manager used LimeWire, peer-to-peer file-sharing program to download music and video files. </a:t>
            </a:r>
          </a:p>
          <a:p>
            <a:r>
              <a:rPr lang="en-US" altLang="en-US"/>
              <a:t>To use LimeWire, you designate files on your computer as searchable and available for sharing on LimeWire. The billing manager designated the files in her “My Documents” folder.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a:extLst>
              <a:ext uri="{FF2B5EF4-FFF2-40B4-BE49-F238E27FC236}">
                <a16:creationId xmlns:a16="http://schemas.microsoft.com/office/drawing/2014/main" id="{5F26F3C5-B9A6-3C2B-6B3F-EB1F27A15207}"/>
              </a:ext>
            </a:extLst>
          </p:cNvPr>
          <p:cNvSpPr>
            <a:spLocks noGrp="1" noChangeArrowheads="1"/>
          </p:cNvSpPr>
          <p:nvPr>
            <p:ph type="title"/>
          </p:nvPr>
        </p:nvSpPr>
        <p:spPr/>
        <p:txBody>
          <a:bodyPr/>
          <a:lstStyle/>
          <a:p>
            <a:r>
              <a:rPr lang="en-US" altLang="en-US" i="1" dirty="0" err="1"/>
              <a:t>LabMD</a:t>
            </a:r>
            <a:r>
              <a:rPr lang="en-US" altLang="en-US" i="1" dirty="0"/>
              <a:t> v. FTC</a:t>
            </a:r>
          </a:p>
        </p:txBody>
      </p:sp>
      <p:sp>
        <p:nvSpPr>
          <p:cNvPr id="60419" name="Content Placeholder 2">
            <a:extLst>
              <a:ext uri="{FF2B5EF4-FFF2-40B4-BE49-F238E27FC236}">
                <a16:creationId xmlns:a16="http://schemas.microsoft.com/office/drawing/2014/main" id="{C146B5B5-FD84-F94A-3BB4-79FC8F147F59}"/>
              </a:ext>
            </a:extLst>
          </p:cNvPr>
          <p:cNvSpPr>
            <a:spLocks noGrp="1" noChangeArrowheads="1"/>
          </p:cNvSpPr>
          <p:nvPr>
            <p:ph idx="1"/>
          </p:nvPr>
        </p:nvSpPr>
        <p:spPr/>
        <p:txBody>
          <a:bodyPr/>
          <a:lstStyle/>
          <a:p>
            <a:r>
              <a:rPr lang="en-US" altLang="en-US" sz="2800"/>
              <a:t>That folder contained a file with 1,718 pages of sensitive personal information (names, birthdates, and Social Security numbers) for about 9,300 patients. </a:t>
            </a:r>
          </a:p>
          <a:p>
            <a:r>
              <a:rPr lang="en-US" altLang="en-US" sz="2800"/>
              <a:t>Tiversa discovered that the file was available on LimeWire and downloaded it. It notified LabMD of this, and proposed that LabMD hire Tiversa to provide online security. When LabMD refused the offer, Tiversa notified the FTC that the file was available over LimeWire. </a:t>
            </a:r>
          </a:p>
          <a:p>
            <a:endParaRPr lang="en-US"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a:extLst>
              <a:ext uri="{FF2B5EF4-FFF2-40B4-BE49-F238E27FC236}">
                <a16:creationId xmlns:a16="http://schemas.microsoft.com/office/drawing/2014/main" id="{6025FF60-5A0C-8066-C186-4FBC73795AF2}"/>
              </a:ext>
            </a:extLst>
          </p:cNvPr>
          <p:cNvSpPr>
            <a:spLocks noGrp="1" noChangeArrowheads="1"/>
          </p:cNvSpPr>
          <p:nvPr>
            <p:ph type="title"/>
          </p:nvPr>
        </p:nvSpPr>
        <p:spPr/>
        <p:txBody>
          <a:bodyPr/>
          <a:lstStyle/>
          <a:p>
            <a:r>
              <a:rPr lang="en-US" altLang="en-US"/>
              <a:t>Background</a:t>
            </a:r>
          </a:p>
        </p:txBody>
      </p:sp>
      <p:sp>
        <p:nvSpPr>
          <p:cNvPr id="61443" name="Content Placeholder 2">
            <a:extLst>
              <a:ext uri="{FF2B5EF4-FFF2-40B4-BE49-F238E27FC236}">
                <a16:creationId xmlns:a16="http://schemas.microsoft.com/office/drawing/2014/main" id="{A4E80F70-965F-4FF2-2BB2-3AA58A9FFCBE}"/>
              </a:ext>
            </a:extLst>
          </p:cNvPr>
          <p:cNvSpPr>
            <a:spLocks noGrp="1" noChangeArrowheads="1"/>
          </p:cNvSpPr>
          <p:nvPr>
            <p:ph idx="1"/>
          </p:nvPr>
        </p:nvSpPr>
        <p:spPr/>
        <p:txBody>
          <a:bodyPr/>
          <a:lstStyle/>
          <a:p>
            <a:r>
              <a:rPr lang="en-US" altLang="en-US" sz="2800"/>
              <a:t>The FTC filed a complaint alleging that its lax data security standards caused or were likely to cause substantial consumer injury, constituting an unfair business practice under Section 5 of the FTC Act, 15 U.S.C. § 45. </a:t>
            </a:r>
          </a:p>
          <a:p>
            <a:r>
              <a:rPr lang="en-US" altLang="en-US" sz="2800"/>
              <a:t>Administrative Law Judge dismissed the complaint. Because there was no proof that anyone other than Tiversa had downloaded or otherwise seen the 1718 file, so it was unlikely anyone had been harmed by its exposure or would be harmed in the future. </a:t>
            </a:r>
            <a:endParaRPr lang="en-US"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a:extLst>
              <a:ext uri="{FF2B5EF4-FFF2-40B4-BE49-F238E27FC236}">
                <a16:creationId xmlns:a16="http://schemas.microsoft.com/office/drawing/2014/main" id="{C662160C-6A3B-8E00-9BBD-31B3F6C1E09B}"/>
              </a:ext>
            </a:extLst>
          </p:cNvPr>
          <p:cNvSpPr>
            <a:spLocks noGrp="1" noChangeArrowheads="1"/>
          </p:cNvSpPr>
          <p:nvPr>
            <p:ph type="title"/>
          </p:nvPr>
        </p:nvSpPr>
        <p:spPr/>
        <p:txBody>
          <a:bodyPr/>
          <a:lstStyle/>
          <a:p>
            <a:r>
              <a:rPr lang="en-US" altLang="en-US"/>
              <a:t>Background</a:t>
            </a:r>
          </a:p>
        </p:txBody>
      </p:sp>
      <p:sp>
        <p:nvSpPr>
          <p:cNvPr id="62467" name="Content Placeholder 2">
            <a:extLst>
              <a:ext uri="{FF2B5EF4-FFF2-40B4-BE49-F238E27FC236}">
                <a16:creationId xmlns:a16="http://schemas.microsoft.com/office/drawing/2014/main" id="{6CD79848-38B5-8D14-3EF3-68AC9F2F5884}"/>
              </a:ext>
            </a:extLst>
          </p:cNvPr>
          <p:cNvSpPr>
            <a:spLocks noGrp="1" noChangeArrowheads="1"/>
          </p:cNvSpPr>
          <p:nvPr>
            <p:ph idx="1"/>
          </p:nvPr>
        </p:nvSpPr>
        <p:spPr/>
        <p:txBody>
          <a:bodyPr/>
          <a:lstStyle/>
          <a:p>
            <a:r>
              <a:rPr lang="en-US" altLang="en-US"/>
              <a:t>The FTC reversed and issued a Final Order requiring LabMD to implement compliance measures including a comprehensive security program.</a:t>
            </a:r>
          </a:p>
          <a:p>
            <a:endParaRPr lang="en-US"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a:extLst>
              <a:ext uri="{FF2B5EF4-FFF2-40B4-BE49-F238E27FC236}">
                <a16:creationId xmlns:a16="http://schemas.microsoft.com/office/drawing/2014/main" id="{DB53BBF3-C5AC-5775-44C2-EFEDE4AE5E86}"/>
              </a:ext>
            </a:extLst>
          </p:cNvPr>
          <p:cNvSpPr>
            <a:spLocks noGrp="1" noChangeArrowheads="1"/>
          </p:cNvSpPr>
          <p:nvPr>
            <p:ph type="title"/>
          </p:nvPr>
        </p:nvSpPr>
        <p:spPr/>
        <p:txBody>
          <a:bodyPr/>
          <a:lstStyle/>
          <a:p>
            <a:r>
              <a:rPr lang="en-US" altLang="en-US" dirty="0"/>
              <a:t>What The Court Holds</a:t>
            </a:r>
          </a:p>
        </p:txBody>
      </p:sp>
      <p:sp>
        <p:nvSpPr>
          <p:cNvPr id="65539" name="Content Placeholder 2">
            <a:extLst>
              <a:ext uri="{FF2B5EF4-FFF2-40B4-BE49-F238E27FC236}">
                <a16:creationId xmlns:a16="http://schemas.microsoft.com/office/drawing/2014/main" id="{BF125344-0F84-9703-5579-ED75AD0E4405}"/>
              </a:ext>
            </a:extLst>
          </p:cNvPr>
          <p:cNvSpPr>
            <a:spLocks noGrp="1" noChangeArrowheads="1"/>
          </p:cNvSpPr>
          <p:nvPr>
            <p:ph idx="1"/>
          </p:nvPr>
        </p:nvSpPr>
        <p:spPr>
          <a:xfrm>
            <a:off x="609600" y="1163637"/>
            <a:ext cx="10972800" cy="5465763"/>
          </a:xfrm>
        </p:spPr>
        <p:txBody>
          <a:bodyPr/>
          <a:lstStyle/>
          <a:p>
            <a:pPr marL="0" marR="0" indent="457200">
              <a:spcBef>
                <a:spcPts val="0"/>
              </a:spcBef>
              <a:spcAft>
                <a:spcPts val="0"/>
              </a:spcAft>
            </a:pPr>
            <a:r>
              <a:rPr lang="en-US" sz="2800" dirty="0">
                <a:effectLst/>
                <a:ea typeface="Verdana" panose="020B0604030504040204" pitchFamily="34" charset="0"/>
                <a:cs typeface="Verdana" panose="020B0604030504040204" pitchFamily="34" charset="0"/>
              </a:rPr>
              <a:t>The court holds that the FTC only has the power to enjoin </a:t>
            </a:r>
            <a:r>
              <a:rPr lang="en-US" sz="2800" i="1" dirty="0">
                <a:effectLst/>
                <a:ea typeface="Verdana" panose="020B0604030504040204" pitchFamily="34" charset="0"/>
                <a:cs typeface="Verdana" panose="020B0604030504040204" pitchFamily="34" charset="0"/>
              </a:rPr>
              <a:t>specific</a:t>
            </a:r>
            <a:r>
              <a:rPr lang="en-US" sz="2800" dirty="0">
                <a:effectLst/>
                <a:ea typeface="Verdana" panose="020B0604030504040204" pitchFamily="34" charset="0"/>
                <a:cs typeface="Verdana" panose="020B0604030504040204" pitchFamily="34" charset="0"/>
              </a:rPr>
              <a:t> acts and practices--for example </a:t>
            </a:r>
            <a:r>
              <a:rPr lang="en-US" sz="2800" dirty="0">
                <a:ea typeface="Verdana" panose="020B0604030504040204" pitchFamily="34" charset="0"/>
                <a:cs typeface="Verdana" panose="020B0604030504040204" pitchFamily="34" charset="0"/>
              </a:rPr>
              <a:t>a</a:t>
            </a:r>
            <a:r>
              <a:rPr lang="en-US" sz="2800" dirty="0">
                <a:effectLst/>
                <a:ea typeface="Verdana" panose="020B0604030504040204" pitchFamily="34" charset="0"/>
                <a:cs typeface="Verdana" panose="020B0604030504040204" pitchFamily="34" charset="0"/>
              </a:rPr>
              <a:t>llowing peer-to-peer file sharing systems to a folder storing sensitive data. </a:t>
            </a:r>
          </a:p>
          <a:p>
            <a:pPr marL="0" marR="0" indent="457200">
              <a:spcBef>
                <a:spcPts val="0"/>
              </a:spcBef>
              <a:spcAft>
                <a:spcPts val="0"/>
              </a:spcAft>
            </a:pPr>
            <a:r>
              <a:rPr lang="en-US" sz="2800" dirty="0">
                <a:effectLst/>
                <a:ea typeface="Verdana" panose="020B0604030504040204" pitchFamily="34" charset="0"/>
                <a:cs typeface="Verdana" panose="020B0604030504040204" pitchFamily="34" charset="0"/>
              </a:rPr>
              <a:t>The court cites 15 U.S. Code § 57a in support of its position. </a:t>
            </a:r>
          </a:p>
          <a:p>
            <a:pPr marL="327025" lvl="1" indent="457200">
              <a:spcBef>
                <a:spcPts val="0"/>
              </a:spcBef>
              <a:spcAft>
                <a:spcPts val="0"/>
              </a:spcAft>
            </a:pPr>
            <a:r>
              <a:rPr lang="en-US" sz="2400" dirty="0">
                <a:effectLst/>
                <a:ea typeface="Verdana" panose="020B0604030504040204" pitchFamily="34" charset="0"/>
                <a:cs typeface="Verdana" panose="020B0604030504040204" pitchFamily="34" charset="0"/>
              </a:rPr>
              <a:t>The rule concerns the “Authority of Commission to prescribe rules and general statements of policy.” </a:t>
            </a:r>
          </a:p>
          <a:p>
            <a:pPr marL="327025" lvl="1" indent="457200">
              <a:spcBef>
                <a:spcPts val="0"/>
              </a:spcBef>
              <a:spcAft>
                <a:spcPts val="0"/>
              </a:spcAft>
            </a:pPr>
            <a:r>
              <a:rPr lang="en-US" sz="2800" dirty="0">
                <a:effectLst/>
                <a:ea typeface="Verdana" panose="020B0604030504040204" pitchFamily="34" charset="0"/>
                <a:cs typeface="Verdana" panose="020B0604030504040204" pitchFamily="34" charset="0"/>
              </a:rPr>
              <a:t>The court claims that “once an act or practice is adjudged to be unfair, the act or practice becomes in effect—like an FTC-promulgated rule” (</a:t>
            </a:r>
            <a:r>
              <a:rPr lang="en-US" sz="2800" i="1" dirty="0">
                <a:effectLst/>
                <a:ea typeface="Verdana" panose="020B0604030504040204" pitchFamily="34" charset="0"/>
                <a:cs typeface="Verdana" panose="020B0604030504040204" pitchFamily="34" charset="0"/>
              </a:rPr>
              <a:t>Id</a:t>
            </a:r>
            <a:r>
              <a:rPr lang="en-US" sz="2800" dirty="0">
                <a:effectLst/>
                <a:ea typeface="Verdana" panose="020B0604030504040204" pitchFamily="34" charset="0"/>
                <a:cs typeface="Verdana" panose="020B0604030504040204" pitchFamily="34" charset="0"/>
              </a:rPr>
              <a:t>.). </a:t>
            </a:r>
          </a:p>
          <a:p>
            <a:pPr marL="0" indent="457200">
              <a:spcBef>
                <a:spcPts val="0"/>
              </a:spcBef>
              <a:spcAft>
                <a:spcPts val="0"/>
              </a:spcAft>
            </a:pPr>
            <a:r>
              <a:rPr lang="en-US" sz="3200" dirty="0">
                <a:effectLst/>
                <a:ea typeface="Verdana" panose="020B0604030504040204" pitchFamily="34" charset="0"/>
                <a:cs typeface="Verdana" panose="020B0604030504040204" pitchFamily="34" charset="0"/>
              </a:rPr>
              <a:t>This runs counter to the standard distinction between litigation outcomes adjudicating fairness in specific fact patterns and general rules. § 57a applies only to the latter.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8F4A7-4F5B-04BE-509E-ADCF78D0D989}"/>
              </a:ext>
            </a:extLst>
          </p:cNvPr>
          <p:cNvSpPr>
            <a:spLocks noGrp="1"/>
          </p:cNvSpPr>
          <p:nvPr>
            <p:ph type="title"/>
          </p:nvPr>
        </p:nvSpPr>
        <p:spPr/>
        <p:txBody>
          <a:bodyPr/>
          <a:lstStyle/>
          <a:p>
            <a:r>
              <a:rPr lang="en-US" sz="4400" dirty="0"/>
              <a:t>Even Granting </a:t>
            </a:r>
            <a:r>
              <a:rPr lang="en-US" sz="4400" dirty="0">
                <a:effectLst/>
                <a:ea typeface="Verdana" panose="020B0604030504040204" pitchFamily="34" charset="0"/>
                <a:cs typeface="Verdana" panose="020B0604030504040204" pitchFamily="34" charset="0"/>
              </a:rPr>
              <a:t>§ 57a(1)(B) Applies</a:t>
            </a:r>
            <a:endParaRPr lang="en-US" sz="4400" dirty="0"/>
          </a:p>
        </p:txBody>
      </p:sp>
      <p:sp>
        <p:nvSpPr>
          <p:cNvPr id="3" name="Content Placeholder 2">
            <a:extLst>
              <a:ext uri="{FF2B5EF4-FFF2-40B4-BE49-F238E27FC236}">
                <a16:creationId xmlns:a16="http://schemas.microsoft.com/office/drawing/2014/main" id="{F0527F4D-FE99-479D-084E-5EBD61BF5F08}"/>
              </a:ext>
            </a:extLst>
          </p:cNvPr>
          <p:cNvSpPr>
            <a:spLocks noGrp="1"/>
          </p:cNvSpPr>
          <p:nvPr>
            <p:ph idx="1"/>
          </p:nvPr>
        </p:nvSpPr>
        <p:spPr/>
        <p:txBody>
          <a:bodyPr/>
          <a:lstStyle/>
          <a:p>
            <a:r>
              <a:rPr lang="en-US" sz="2800" dirty="0">
                <a:ea typeface="Verdana" panose="020B0604030504040204" pitchFamily="34" charset="0"/>
                <a:cs typeface="Verdana" panose="020B0604030504040204" pitchFamily="34" charset="0"/>
              </a:rPr>
              <a:t>It </a:t>
            </a:r>
            <a:r>
              <a:rPr lang="en-US" sz="2800" dirty="0">
                <a:effectLst/>
                <a:ea typeface="Verdana" panose="020B0604030504040204" pitchFamily="34" charset="0"/>
                <a:cs typeface="Verdana" panose="020B0604030504040204" pitchFamily="34" charset="0"/>
              </a:rPr>
              <a:t>provides that the FTC may adopt “rules which define with specificity acts or practices which are unfair or deceptive acts or practices in or affecting commerce . . . Rules under this subparagraph may include requirements prescribed for the purpose of preventing such acts or practices.” </a:t>
            </a:r>
          </a:p>
          <a:p>
            <a:r>
              <a:rPr lang="en-US" sz="2800" dirty="0">
                <a:effectLst/>
                <a:ea typeface="Verdana" panose="020B0604030504040204" pitchFamily="34" charset="0"/>
                <a:cs typeface="Verdana" panose="020B0604030504040204" pitchFamily="34" charset="0"/>
              </a:rPr>
              <a:t>The last sentence arguably applies to the security improvements the FTC required of </a:t>
            </a:r>
            <a:r>
              <a:rPr lang="en-US" sz="2800" dirty="0" err="1">
                <a:effectLst/>
                <a:ea typeface="Verdana" panose="020B0604030504040204" pitchFamily="34" charset="0"/>
                <a:cs typeface="Verdana" panose="020B0604030504040204" pitchFamily="34" charset="0"/>
              </a:rPr>
              <a:t>LabMD</a:t>
            </a:r>
            <a:r>
              <a:rPr lang="en-US" sz="2800" dirty="0">
                <a:effectLst/>
                <a:ea typeface="Verdana" panose="020B0604030504040204" pitchFamily="34" charset="0"/>
                <a:cs typeface="Verdana" panose="020B0604030504040204" pitchFamily="34" charset="0"/>
              </a:rPr>
              <a:t>. </a:t>
            </a:r>
          </a:p>
          <a:p>
            <a:pPr lvl="1"/>
            <a:r>
              <a:rPr lang="en-US" sz="2400" dirty="0">
                <a:effectLst/>
                <a:ea typeface="Verdana" panose="020B0604030504040204" pitchFamily="34" charset="0"/>
                <a:cs typeface="Verdana" panose="020B0604030504040204" pitchFamily="34" charset="0"/>
              </a:rPr>
              <a:t>They are widely recognized and accepted security practices to protect online data. The act of failing to implement them is arguably an unfair act or practice. It was the failure to implement adequate security that the court in </a:t>
            </a:r>
            <a:r>
              <a:rPr lang="en-US" sz="2400" i="1" dirty="0">
                <a:effectLst/>
                <a:ea typeface="Verdana" panose="020B0604030504040204" pitchFamily="34" charset="0"/>
                <a:cs typeface="Verdana" panose="020B0604030504040204" pitchFamily="34" charset="0"/>
              </a:rPr>
              <a:t>Wyndham</a:t>
            </a:r>
            <a:r>
              <a:rPr lang="en-US" sz="2400" dirty="0">
                <a:effectLst/>
                <a:ea typeface="Verdana" panose="020B0604030504040204" pitchFamily="34" charset="0"/>
                <a:cs typeface="Verdana" panose="020B0604030504040204" pitchFamily="34" charset="0"/>
              </a:rPr>
              <a:t> regarded as likely unfair.</a:t>
            </a:r>
          </a:p>
          <a:p>
            <a:endParaRPr lang="en-US" sz="2800" dirty="0"/>
          </a:p>
        </p:txBody>
      </p:sp>
    </p:spTree>
    <p:extLst>
      <p:ext uri="{BB962C8B-B14F-4D97-AF65-F5344CB8AC3E}">
        <p14:creationId xmlns:p14="http://schemas.microsoft.com/office/powerpoint/2010/main" val="3228878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64CBB6A9-7569-BF94-E963-2773932EB481}"/>
              </a:ext>
            </a:extLst>
          </p:cNvPr>
          <p:cNvSpPr>
            <a:spLocks noGrp="1" noChangeArrowheads="1"/>
          </p:cNvSpPr>
          <p:nvPr>
            <p:ph type="title"/>
          </p:nvPr>
        </p:nvSpPr>
        <p:spPr/>
        <p:txBody>
          <a:bodyPr/>
          <a:lstStyle/>
          <a:p>
            <a:r>
              <a:rPr lang="en-US" altLang="en-US"/>
              <a:t>What Counts as Unfair?</a:t>
            </a:r>
          </a:p>
        </p:txBody>
      </p:sp>
      <p:sp>
        <p:nvSpPr>
          <p:cNvPr id="3" name="Content Placeholder 2">
            <a:extLst>
              <a:ext uri="{FF2B5EF4-FFF2-40B4-BE49-F238E27FC236}">
                <a16:creationId xmlns:a16="http://schemas.microsoft.com/office/drawing/2014/main" id="{FC162345-8C0A-5095-87D1-CADF5EF95466}"/>
              </a:ext>
            </a:extLst>
          </p:cNvPr>
          <p:cNvSpPr>
            <a:spLocks noGrp="1"/>
          </p:cNvSpPr>
          <p:nvPr>
            <p:ph idx="1"/>
          </p:nvPr>
        </p:nvSpPr>
        <p:spPr>
          <a:xfrm>
            <a:off x="381000" y="1219200"/>
            <a:ext cx="9829800" cy="5105400"/>
          </a:xfrm>
        </p:spPr>
        <p:txBody>
          <a:bodyPr/>
          <a:lstStyle/>
          <a:p>
            <a:pPr>
              <a:defRPr/>
            </a:pPr>
            <a:r>
              <a:rPr lang="en-US" sz="2800" dirty="0"/>
              <a:t>The FTC has “no authority . . . to declare . . . an act or practice . . . unfair unless the act or practice </a:t>
            </a:r>
          </a:p>
          <a:p>
            <a:pPr lvl="1">
              <a:defRPr/>
            </a:pPr>
            <a:r>
              <a:rPr lang="en-US" sz="2800" dirty="0"/>
              <a:t>[1] causes or is likely to cause substantial injury to consumers </a:t>
            </a:r>
          </a:p>
          <a:p>
            <a:pPr lvl="1">
              <a:defRPr/>
            </a:pPr>
            <a:r>
              <a:rPr lang="en-US" sz="2800" dirty="0"/>
              <a:t>[2] which is not reasonably avoidable by consumers themselves and </a:t>
            </a:r>
          </a:p>
          <a:p>
            <a:pPr lvl="1">
              <a:defRPr/>
            </a:pPr>
            <a:r>
              <a:rPr lang="en-US" sz="2800" dirty="0"/>
              <a:t>[3] not outweighed by countervailing benefits to consumers or to competition.” </a:t>
            </a:r>
          </a:p>
          <a:p>
            <a:pPr lvl="3">
              <a:defRPr/>
            </a:pPr>
            <a:r>
              <a:rPr lang="en-US" sz="2400" dirty="0"/>
              <a:t>15 US Code Section 45(n)</a:t>
            </a:r>
          </a:p>
          <a:p>
            <a:pPr marL="0" indent="0">
              <a:buFont typeface="Wingdings" panose="05000000000000000000" pitchFamily="2" charset="2"/>
              <a:buNone/>
              <a:defRPr/>
            </a:pPr>
            <a:endParaRPr lang="en-US" dirty="0"/>
          </a:p>
          <a:p>
            <a:pPr>
              <a:defRPr/>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a:extLst>
              <a:ext uri="{FF2B5EF4-FFF2-40B4-BE49-F238E27FC236}">
                <a16:creationId xmlns:a16="http://schemas.microsoft.com/office/drawing/2014/main" id="{5A9CBBD5-70D0-990C-E445-452149B1E649}"/>
              </a:ext>
            </a:extLst>
          </p:cNvPr>
          <p:cNvSpPr>
            <a:spLocks noGrp="1" noChangeArrowheads="1"/>
          </p:cNvSpPr>
          <p:nvPr>
            <p:ph type="title"/>
          </p:nvPr>
        </p:nvSpPr>
        <p:spPr/>
        <p:txBody>
          <a:bodyPr/>
          <a:lstStyle/>
          <a:p>
            <a:r>
              <a:rPr lang="en-US" altLang="en-US"/>
              <a:t>The Specificity Requirement</a:t>
            </a:r>
          </a:p>
        </p:txBody>
      </p:sp>
      <p:sp>
        <p:nvSpPr>
          <p:cNvPr id="66563" name="Content Placeholder 2">
            <a:extLst>
              <a:ext uri="{FF2B5EF4-FFF2-40B4-BE49-F238E27FC236}">
                <a16:creationId xmlns:a16="http://schemas.microsoft.com/office/drawing/2014/main" id="{37991907-421D-DC21-AABB-9EF0D734F9E8}"/>
              </a:ext>
            </a:extLst>
          </p:cNvPr>
          <p:cNvSpPr>
            <a:spLocks noGrp="1" noChangeArrowheads="1"/>
          </p:cNvSpPr>
          <p:nvPr>
            <p:ph idx="1"/>
          </p:nvPr>
        </p:nvSpPr>
        <p:spPr>
          <a:xfrm>
            <a:off x="609600" y="1163637"/>
            <a:ext cx="10972800" cy="4530725"/>
          </a:xfrm>
        </p:spPr>
        <p:txBody>
          <a:bodyPr/>
          <a:lstStyle/>
          <a:p>
            <a:r>
              <a:rPr lang="en-US" altLang="en-US" dirty="0"/>
              <a:t>The court’s complaint is that the requirements appeal to an “indeterminable standard of reasonableness.” </a:t>
            </a:r>
          </a:p>
          <a:p>
            <a:r>
              <a:rPr lang="en-US" altLang="en-US" dirty="0"/>
              <a:t>To see the problem, imagine that </a:t>
            </a:r>
            <a:r>
              <a:rPr lang="en-US" altLang="en-US" dirty="0" err="1"/>
              <a:t>LabMD</a:t>
            </a:r>
            <a:r>
              <a:rPr lang="en-US" altLang="en-US" dirty="0"/>
              <a:t> tried to comply with the FTC’s order. Focus in particular the requirement that it design and implement “reasonable safeguards to control the risks identified through risk assessment.” </a:t>
            </a:r>
          </a:p>
          <a:p>
            <a:pPr lvl="1"/>
            <a:r>
              <a:rPr lang="en-US" altLang="en-US" dirty="0" err="1"/>
              <a:t>LabMD</a:t>
            </a:r>
            <a:r>
              <a:rPr lang="en-US" altLang="en-US" dirty="0"/>
              <a:t> claims the safeguards it implemented are reasonable. </a:t>
            </a:r>
          </a:p>
          <a:p>
            <a:pPr lvl="1"/>
            <a:r>
              <a:rPr lang="en-US" altLang="en-US" dirty="0"/>
              <a:t>The FTC denies they are. </a:t>
            </a:r>
          </a:p>
          <a:p>
            <a:pPr lvl="1"/>
            <a:r>
              <a:rPr lang="en-US" altLang="en-US" dirty="0"/>
              <a:t>How should the court decide this dispute?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6EFDC-0E8E-D68B-11D7-BF6A919ED8CF}"/>
              </a:ext>
            </a:extLst>
          </p:cNvPr>
          <p:cNvSpPr>
            <a:spLocks noGrp="1"/>
          </p:cNvSpPr>
          <p:nvPr>
            <p:ph type="title"/>
          </p:nvPr>
        </p:nvSpPr>
        <p:spPr/>
        <p:txBody>
          <a:bodyPr/>
          <a:lstStyle/>
          <a:p>
            <a:r>
              <a:rPr lang="en-US" dirty="0"/>
              <a:t>To Settle The Dispute</a:t>
            </a:r>
          </a:p>
        </p:txBody>
      </p:sp>
      <p:sp>
        <p:nvSpPr>
          <p:cNvPr id="3" name="Content Placeholder 2">
            <a:extLst>
              <a:ext uri="{FF2B5EF4-FFF2-40B4-BE49-F238E27FC236}">
                <a16:creationId xmlns:a16="http://schemas.microsoft.com/office/drawing/2014/main" id="{0021F337-944D-4EAF-5B08-B27735B30C27}"/>
              </a:ext>
            </a:extLst>
          </p:cNvPr>
          <p:cNvSpPr>
            <a:spLocks noGrp="1"/>
          </p:cNvSpPr>
          <p:nvPr>
            <p:ph idx="1"/>
          </p:nvPr>
        </p:nvSpPr>
        <p:spPr>
          <a:xfrm>
            <a:off x="609600" y="1295400"/>
            <a:ext cx="10972800" cy="4530725"/>
          </a:xfrm>
        </p:spPr>
        <p:txBody>
          <a:bodyPr/>
          <a:lstStyle/>
          <a:p>
            <a:r>
              <a:rPr lang="en-US" altLang="en-US" dirty="0"/>
              <a:t>They should determine the extent to which </a:t>
            </a:r>
            <a:r>
              <a:rPr lang="en-US" altLang="en-US" dirty="0" err="1"/>
              <a:t>LabMD</a:t>
            </a:r>
            <a:r>
              <a:rPr lang="en-US" altLang="en-US" dirty="0"/>
              <a:t> meets this condition: </a:t>
            </a:r>
          </a:p>
          <a:p>
            <a:pPr lvl="1"/>
            <a:r>
              <a:rPr lang="en-US" altLang="en-US" dirty="0"/>
              <a:t>choose defensive measures to minimize the sum of these two amounts: the expected losses remaining with those defensive measures + the cost of the defensive measures. </a:t>
            </a:r>
          </a:p>
          <a:p>
            <a:r>
              <a:rPr lang="en-US" altLang="en-US" dirty="0"/>
              <a:t>This requires information about the costs of various types of data breaches and the probability of those breaches occurring before and after the adoption of the defensive measures. </a:t>
            </a:r>
          </a:p>
          <a:p>
            <a:r>
              <a:rPr lang="en-US" altLang="en-US" dirty="0"/>
              <a:t>We currently lack that information, so the answer to whether </a:t>
            </a:r>
            <a:r>
              <a:rPr lang="en-US" altLang="en-US" dirty="0" err="1"/>
              <a:t>LabMD’s</a:t>
            </a:r>
            <a:r>
              <a:rPr lang="en-US" altLang="en-US" dirty="0"/>
              <a:t> defensive measures are reasonable is, in this sense, indeterminate.</a:t>
            </a:r>
            <a:endParaRPr lang="en-US" dirty="0"/>
          </a:p>
        </p:txBody>
      </p:sp>
    </p:spTree>
    <p:extLst>
      <p:ext uri="{BB962C8B-B14F-4D97-AF65-F5344CB8AC3E}">
        <p14:creationId xmlns:p14="http://schemas.microsoft.com/office/powerpoint/2010/main" val="6426424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a:extLst>
              <a:ext uri="{FF2B5EF4-FFF2-40B4-BE49-F238E27FC236}">
                <a16:creationId xmlns:a16="http://schemas.microsoft.com/office/drawing/2014/main" id="{0746CF5D-18A8-59AE-5C72-4BFD34574D96}"/>
              </a:ext>
            </a:extLst>
          </p:cNvPr>
          <p:cNvSpPr>
            <a:spLocks noGrp="1" noChangeArrowheads="1"/>
          </p:cNvSpPr>
          <p:nvPr>
            <p:ph type="title"/>
          </p:nvPr>
        </p:nvSpPr>
        <p:spPr/>
        <p:txBody>
          <a:bodyPr/>
          <a:lstStyle/>
          <a:p>
            <a:r>
              <a:rPr lang="en-US" altLang="en-US" sz="2800"/>
              <a:t>Does the LabMD specificity requirement unduly limit the FTC’s power to regulate online security? </a:t>
            </a:r>
            <a:endParaRPr lang="en-US" altLang="en-US"/>
          </a:p>
        </p:txBody>
      </p:sp>
      <p:sp>
        <p:nvSpPr>
          <p:cNvPr id="68611" name="Content Placeholder 2">
            <a:extLst>
              <a:ext uri="{FF2B5EF4-FFF2-40B4-BE49-F238E27FC236}">
                <a16:creationId xmlns:a16="http://schemas.microsoft.com/office/drawing/2014/main" id="{C16C5AA6-10BC-B06B-5E9C-B906BEE3229D}"/>
              </a:ext>
            </a:extLst>
          </p:cNvPr>
          <p:cNvSpPr>
            <a:spLocks noGrp="1" noChangeArrowheads="1"/>
          </p:cNvSpPr>
          <p:nvPr>
            <p:ph idx="1"/>
          </p:nvPr>
        </p:nvSpPr>
        <p:spPr/>
        <p:txBody>
          <a:bodyPr/>
          <a:lstStyle/>
          <a:p>
            <a:r>
              <a:rPr lang="en-US" altLang="en-US"/>
              <a:t>Inadequate online security is all too common. Would it be desirable for the FTC to have the power to impose comprehensive security improvements?</a:t>
            </a:r>
          </a:p>
          <a:p>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3">
            <a:extLst>
              <a:ext uri="{FF2B5EF4-FFF2-40B4-BE49-F238E27FC236}">
                <a16:creationId xmlns:a16="http://schemas.microsoft.com/office/drawing/2014/main" id="{937D0C96-90FC-FF08-672B-AE286428AFA3}"/>
              </a:ext>
            </a:extLst>
          </p:cNvPr>
          <p:cNvSpPr txBox="1">
            <a:spLocks noChangeArrowheads="1"/>
          </p:cNvSpPr>
          <p:nvPr/>
        </p:nvSpPr>
        <p:spPr bwMode="auto">
          <a:xfrm>
            <a:off x="3810000" y="1066800"/>
            <a:ext cx="4114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Act causes or likely to cause harm?</a:t>
            </a:r>
          </a:p>
        </p:txBody>
      </p:sp>
      <p:sp>
        <p:nvSpPr>
          <p:cNvPr id="22531" name="TextBox 4">
            <a:extLst>
              <a:ext uri="{FF2B5EF4-FFF2-40B4-BE49-F238E27FC236}">
                <a16:creationId xmlns:a16="http://schemas.microsoft.com/office/drawing/2014/main" id="{F838459A-2F7E-D74D-2A1F-0307C76CED6A}"/>
              </a:ext>
            </a:extLst>
          </p:cNvPr>
          <p:cNvSpPr txBox="1">
            <a:spLocks noChangeArrowheads="1"/>
          </p:cNvSpPr>
          <p:nvPr/>
        </p:nvSpPr>
        <p:spPr bwMode="auto">
          <a:xfrm>
            <a:off x="3416300" y="1933575"/>
            <a:ext cx="2743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Harm is substantial?</a:t>
            </a:r>
          </a:p>
        </p:txBody>
      </p:sp>
      <p:sp>
        <p:nvSpPr>
          <p:cNvPr id="22532" name="TextBox 5">
            <a:extLst>
              <a:ext uri="{FF2B5EF4-FFF2-40B4-BE49-F238E27FC236}">
                <a16:creationId xmlns:a16="http://schemas.microsoft.com/office/drawing/2014/main" id="{8C052A05-3670-91A4-6AE9-754180206FBB}"/>
              </a:ext>
            </a:extLst>
          </p:cNvPr>
          <p:cNvSpPr txBox="1">
            <a:spLocks noChangeArrowheads="1"/>
          </p:cNvSpPr>
          <p:nvPr/>
        </p:nvSpPr>
        <p:spPr bwMode="auto">
          <a:xfrm>
            <a:off x="4038600" y="3911600"/>
            <a:ext cx="2743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Countervailing benefits?</a:t>
            </a:r>
          </a:p>
        </p:txBody>
      </p:sp>
      <p:sp>
        <p:nvSpPr>
          <p:cNvPr id="22533" name="TextBox 6">
            <a:extLst>
              <a:ext uri="{FF2B5EF4-FFF2-40B4-BE49-F238E27FC236}">
                <a16:creationId xmlns:a16="http://schemas.microsoft.com/office/drawing/2014/main" id="{2E7D505C-30A6-84B9-C0BE-3FED1AA056DF}"/>
              </a:ext>
            </a:extLst>
          </p:cNvPr>
          <p:cNvSpPr txBox="1">
            <a:spLocks noChangeArrowheads="1"/>
          </p:cNvSpPr>
          <p:nvPr/>
        </p:nvSpPr>
        <p:spPr bwMode="auto">
          <a:xfrm>
            <a:off x="1447800" y="2906713"/>
            <a:ext cx="2743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Reasonably avoidable?</a:t>
            </a:r>
          </a:p>
        </p:txBody>
      </p:sp>
      <p:cxnSp>
        <p:nvCxnSpPr>
          <p:cNvPr id="9" name="Straight Arrow Connector 8">
            <a:extLst>
              <a:ext uri="{FF2B5EF4-FFF2-40B4-BE49-F238E27FC236}">
                <a16:creationId xmlns:a16="http://schemas.microsoft.com/office/drawing/2014/main" id="{8F8955D4-6B06-0525-DB98-1EAA82A9EAEC}"/>
              </a:ext>
            </a:extLst>
          </p:cNvPr>
          <p:cNvCxnSpPr/>
          <p:nvPr/>
        </p:nvCxnSpPr>
        <p:spPr>
          <a:xfrm>
            <a:off x="6400800" y="1524000"/>
            <a:ext cx="1371600" cy="3048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 name="Straight Arrow Connector 1">
            <a:extLst>
              <a:ext uri="{FF2B5EF4-FFF2-40B4-BE49-F238E27FC236}">
                <a16:creationId xmlns:a16="http://schemas.microsoft.com/office/drawing/2014/main" id="{99877CA2-BF70-869D-0BAB-2E04F4C3C025}"/>
              </a:ext>
            </a:extLst>
          </p:cNvPr>
          <p:cNvCxnSpPr>
            <a:cxnSpLocks/>
          </p:cNvCxnSpPr>
          <p:nvPr/>
        </p:nvCxnSpPr>
        <p:spPr>
          <a:xfrm flipH="1">
            <a:off x="4610100" y="1524000"/>
            <a:ext cx="914400" cy="42386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750ACBA6-760E-D196-B1E0-F5983F6BA10E}"/>
              </a:ext>
            </a:extLst>
          </p:cNvPr>
          <p:cNvCxnSpPr>
            <a:cxnSpLocks/>
          </p:cNvCxnSpPr>
          <p:nvPr/>
        </p:nvCxnSpPr>
        <p:spPr>
          <a:xfrm flipH="1">
            <a:off x="3581400" y="2389188"/>
            <a:ext cx="914400" cy="42545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7248D83A-8840-9624-F794-84FBE10A854B}"/>
              </a:ext>
            </a:extLst>
          </p:cNvPr>
          <p:cNvCxnSpPr/>
          <p:nvPr/>
        </p:nvCxnSpPr>
        <p:spPr>
          <a:xfrm>
            <a:off x="4691063" y="2455863"/>
            <a:ext cx="1371600" cy="3048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786286A7-BDC7-3A61-D38D-70721C55465A}"/>
              </a:ext>
            </a:extLst>
          </p:cNvPr>
          <p:cNvCxnSpPr>
            <a:cxnSpLocks/>
          </p:cNvCxnSpPr>
          <p:nvPr/>
        </p:nvCxnSpPr>
        <p:spPr>
          <a:xfrm flipH="1">
            <a:off x="2471738" y="3444875"/>
            <a:ext cx="914400" cy="42386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125CDFCA-A63D-7066-2254-E84AA86BCAE5}"/>
              </a:ext>
            </a:extLst>
          </p:cNvPr>
          <p:cNvCxnSpPr/>
          <p:nvPr/>
        </p:nvCxnSpPr>
        <p:spPr>
          <a:xfrm>
            <a:off x="3581400" y="3511550"/>
            <a:ext cx="1371600" cy="3048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2540" name="TextBox 5">
            <a:extLst>
              <a:ext uri="{FF2B5EF4-FFF2-40B4-BE49-F238E27FC236}">
                <a16:creationId xmlns:a16="http://schemas.microsoft.com/office/drawing/2014/main" id="{EBB14ED5-390A-BF54-EA79-9F10E1294F51}"/>
              </a:ext>
            </a:extLst>
          </p:cNvPr>
          <p:cNvSpPr txBox="1">
            <a:spLocks noChangeArrowheads="1"/>
          </p:cNvSpPr>
          <p:nvPr/>
        </p:nvSpPr>
        <p:spPr bwMode="auto">
          <a:xfrm>
            <a:off x="4251325" y="140335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Yes</a:t>
            </a:r>
          </a:p>
        </p:txBody>
      </p:sp>
      <p:sp>
        <p:nvSpPr>
          <p:cNvPr id="22541" name="TextBox 5">
            <a:extLst>
              <a:ext uri="{FF2B5EF4-FFF2-40B4-BE49-F238E27FC236}">
                <a16:creationId xmlns:a16="http://schemas.microsoft.com/office/drawing/2014/main" id="{35609678-16C8-DA48-CB6E-236B2891C7D8}"/>
              </a:ext>
            </a:extLst>
          </p:cNvPr>
          <p:cNvSpPr txBox="1">
            <a:spLocks noChangeArrowheads="1"/>
          </p:cNvSpPr>
          <p:nvPr/>
        </p:nvSpPr>
        <p:spPr bwMode="auto">
          <a:xfrm>
            <a:off x="3201988" y="2314575"/>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Yes</a:t>
            </a:r>
          </a:p>
        </p:txBody>
      </p:sp>
      <p:sp>
        <p:nvSpPr>
          <p:cNvPr id="22542" name="TextBox 5">
            <a:extLst>
              <a:ext uri="{FF2B5EF4-FFF2-40B4-BE49-F238E27FC236}">
                <a16:creationId xmlns:a16="http://schemas.microsoft.com/office/drawing/2014/main" id="{BD0EF37C-9ED4-27CC-917E-196DE27CC0D9}"/>
              </a:ext>
            </a:extLst>
          </p:cNvPr>
          <p:cNvSpPr txBox="1">
            <a:spLocks noChangeArrowheads="1"/>
          </p:cNvSpPr>
          <p:nvPr/>
        </p:nvSpPr>
        <p:spPr bwMode="auto">
          <a:xfrm>
            <a:off x="2212975" y="3325813"/>
            <a:ext cx="838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Yes </a:t>
            </a:r>
          </a:p>
        </p:txBody>
      </p:sp>
      <p:sp>
        <p:nvSpPr>
          <p:cNvPr id="22543" name="TextBox 5">
            <a:extLst>
              <a:ext uri="{FF2B5EF4-FFF2-40B4-BE49-F238E27FC236}">
                <a16:creationId xmlns:a16="http://schemas.microsoft.com/office/drawing/2014/main" id="{092B6706-E9CE-8018-27F2-EBCCA852EBA0}"/>
              </a:ext>
            </a:extLst>
          </p:cNvPr>
          <p:cNvSpPr txBox="1">
            <a:spLocks noChangeArrowheads="1"/>
          </p:cNvSpPr>
          <p:nvPr/>
        </p:nvSpPr>
        <p:spPr bwMode="auto">
          <a:xfrm>
            <a:off x="4191000" y="3209925"/>
            <a:ext cx="838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No</a:t>
            </a:r>
          </a:p>
        </p:txBody>
      </p:sp>
      <p:cxnSp>
        <p:nvCxnSpPr>
          <p:cNvPr id="16" name="Straight Arrow Connector 15">
            <a:extLst>
              <a:ext uri="{FF2B5EF4-FFF2-40B4-BE49-F238E27FC236}">
                <a16:creationId xmlns:a16="http://schemas.microsoft.com/office/drawing/2014/main" id="{D3A9DCCA-3471-28E4-722C-F9CF46759CAB}"/>
              </a:ext>
            </a:extLst>
          </p:cNvPr>
          <p:cNvCxnSpPr/>
          <p:nvPr/>
        </p:nvCxnSpPr>
        <p:spPr>
          <a:xfrm>
            <a:off x="5207000" y="4459288"/>
            <a:ext cx="1371600" cy="3048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2545" name="TextBox 5">
            <a:extLst>
              <a:ext uri="{FF2B5EF4-FFF2-40B4-BE49-F238E27FC236}">
                <a16:creationId xmlns:a16="http://schemas.microsoft.com/office/drawing/2014/main" id="{FAC2E8B4-792F-3A35-8A1C-CBABE492DB7A}"/>
              </a:ext>
            </a:extLst>
          </p:cNvPr>
          <p:cNvSpPr txBox="1">
            <a:spLocks noChangeArrowheads="1"/>
          </p:cNvSpPr>
          <p:nvPr/>
        </p:nvSpPr>
        <p:spPr bwMode="auto">
          <a:xfrm>
            <a:off x="5676900" y="4170363"/>
            <a:ext cx="838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No</a:t>
            </a:r>
          </a:p>
        </p:txBody>
      </p:sp>
      <p:sp>
        <p:nvSpPr>
          <p:cNvPr id="22546" name="TextBox 5">
            <a:extLst>
              <a:ext uri="{FF2B5EF4-FFF2-40B4-BE49-F238E27FC236}">
                <a16:creationId xmlns:a16="http://schemas.microsoft.com/office/drawing/2014/main" id="{E4D7713F-CEE2-9727-196D-95EA5A7C2AAC}"/>
              </a:ext>
            </a:extLst>
          </p:cNvPr>
          <p:cNvSpPr txBox="1">
            <a:spLocks noChangeArrowheads="1"/>
          </p:cNvSpPr>
          <p:nvPr/>
        </p:nvSpPr>
        <p:spPr bwMode="auto">
          <a:xfrm>
            <a:off x="1817688" y="4037013"/>
            <a:ext cx="12334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Not unfair</a:t>
            </a:r>
          </a:p>
        </p:txBody>
      </p:sp>
      <p:sp>
        <p:nvSpPr>
          <p:cNvPr id="22547" name="TextBox 5">
            <a:extLst>
              <a:ext uri="{FF2B5EF4-FFF2-40B4-BE49-F238E27FC236}">
                <a16:creationId xmlns:a16="http://schemas.microsoft.com/office/drawing/2014/main" id="{7B217A1E-8F8D-6D13-5FE2-EF87C46B1AAC}"/>
              </a:ext>
            </a:extLst>
          </p:cNvPr>
          <p:cNvSpPr txBox="1">
            <a:spLocks noChangeArrowheads="1"/>
          </p:cNvSpPr>
          <p:nvPr/>
        </p:nvSpPr>
        <p:spPr bwMode="auto">
          <a:xfrm>
            <a:off x="6324600" y="4845050"/>
            <a:ext cx="12334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Possibly unfair</a:t>
            </a:r>
          </a:p>
        </p:txBody>
      </p:sp>
      <p:cxnSp>
        <p:nvCxnSpPr>
          <p:cNvPr id="20" name="Straight Arrow Connector 19">
            <a:extLst>
              <a:ext uri="{FF2B5EF4-FFF2-40B4-BE49-F238E27FC236}">
                <a16:creationId xmlns:a16="http://schemas.microsoft.com/office/drawing/2014/main" id="{7D791AC8-C492-0385-46DD-562914874637}"/>
              </a:ext>
            </a:extLst>
          </p:cNvPr>
          <p:cNvCxnSpPr>
            <a:cxnSpLocks/>
          </p:cNvCxnSpPr>
          <p:nvPr/>
        </p:nvCxnSpPr>
        <p:spPr>
          <a:xfrm flipH="1">
            <a:off x="4200525" y="4473575"/>
            <a:ext cx="914400" cy="42386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2549" name="TextBox 5">
            <a:extLst>
              <a:ext uri="{FF2B5EF4-FFF2-40B4-BE49-F238E27FC236}">
                <a16:creationId xmlns:a16="http://schemas.microsoft.com/office/drawing/2014/main" id="{10789B02-E9A2-980D-F449-AE95CF660B0E}"/>
              </a:ext>
            </a:extLst>
          </p:cNvPr>
          <p:cNvSpPr txBox="1">
            <a:spLocks noChangeArrowheads="1"/>
          </p:cNvSpPr>
          <p:nvPr/>
        </p:nvSpPr>
        <p:spPr bwMode="auto">
          <a:xfrm>
            <a:off x="3941763" y="4354513"/>
            <a:ext cx="838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Yes </a:t>
            </a:r>
          </a:p>
        </p:txBody>
      </p:sp>
      <p:sp>
        <p:nvSpPr>
          <p:cNvPr id="22550" name="TextBox 5">
            <a:extLst>
              <a:ext uri="{FF2B5EF4-FFF2-40B4-BE49-F238E27FC236}">
                <a16:creationId xmlns:a16="http://schemas.microsoft.com/office/drawing/2014/main" id="{FFFFF8A4-8238-3578-2459-2890D72AD6B7}"/>
              </a:ext>
            </a:extLst>
          </p:cNvPr>
          <p:cNvSpPr txBox="1">
            <a:spLocks noChangeArrowheads="1"/>
          </p:cNvSpPr>
          <p:nvPr/>
        </p:nvSpPr>
        <p:spPr bwMode="auto">
          <a:xfrm>
            <a:off x="3575050" y="5033963"/>
            <a:ext cx="12319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Not unfair</a:t>
            </a:r>
          </a:p>
        </p:txBody>
      </p:sp>
      <p:sp>
        <p:nvSpPr>
          <p:cNvPr id="22551" name="TextBox 5">
            <a:extLst>
              <a:ext uri="{FF2B5EF4-FFF2-40B4-BE49-F238E27FC236}">
                <a16:creationId xmlns:a16="http://schemas.microsoft.com/office/drawing/2014/main" id="{CE4059BD-2D01-70E7-AE4C-5828834DA415}"/>
              </a:ext>
            </a:extLst>
          </p:cNvPr>
          <p:cNvSpPr txBox="1">
            <a:spLocks noChangeArrowheads="1"/>
          </p:cNvSpPr>
          <p:nvPr/>
        </p:nvSpPr>
        <p:spPr bwMode="auto">
          <a:xfrm>
            <a:off x="5275263" y="2814638"/>
            <a:ext cx="12334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Not unfair</a:t>
            </a:r>
          </a:p>
        </p:txBody>
      </p:sp>
      <p:sp>
        <p:nvSpPr>
          <p:cNvPr id="22552" name="TextBox 5">
            <a:extLst>
              <a:ext uri="{FF2B5EF4-FFF2-40B4-BE49-F238E27FC236}">
                <a16:creationId xmlns:a16="http://schemas.microsoft.com/office/drawing/2014/main" id="{27635F35-AFC5-4350-F64D-20FD2849E383}"/>
              </a:ext>
            </a:extLst>
          </p:cNvPr>
          <p:cNvSpPr txBox="1">
            <a:spLocks noChangeArrowheads="1"/>
          </p:cNvSpPr>
          <p:nvPr/>
        </p:nvSpPr>
        <p:spPr bwMode="auto">
          <a:xfrm>
            <a:off x="7156450" y="1933575"/>
            <a:ext cx="12319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a:t>Not unfair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4DF56A84-C8C7-558C-FEEA-87C52B6C7F87}"/>
              </a:ext>
            </a:extLst>
          </p:cNvPr>
          <p:cNvSpPr>
            <a:spLocks noGrp="1" noChangeArrowheads="1"/>
          </p:cNvSpPr>
          <p:nvPr>
            <p:ph type="title"/>
          </p:nvPr>
        </p:nvSpPr>
        <p:spPr/>
        <p:txBody>
          <a:bodyPr/>
          <a:lstStyle/>
          <a:p>
            <a:r>
              <a:rPr lang="en-US" altLang="en-US" i="1" dirty="0"/>
              <a:t>FTC v. Wyndham </a:t>
            </a:r>
            <a:r>
              <a:rPr lang="en-US" altLang="en-US" dirty="0"/>
              <a:t>(2015)</a:t>
            </a:r>
          </a:p>
        </p:txBody>
      </p:sp>
      <p:sp>
        <p:nvSpPr>
          <p:cNvPr id="23555" name="Content Placeholder 2">
            <a:extLst>
              <a:ext uri="{FF2B5EF4-FFF2-40B4-BE49-F238E27FC236}">
                <a16:creationId xmlns:a16="http://schemas.microsoft.com/office/drawing/2014/main" id="{3A614F4C-0090-8DCB-62D7-40CCBF01B2E4}"/>
              </a:ext>
            </a:extLst>
          </p:cNvPr>
          <p:cNvSpPr>
            <a:spLocks noGrp="1" noChangeArrowheads="1"/>
          </p:cNvSpPr>
          <p:nvPr>
            <p:ph idx="1"/>
          </p:nvPr>
        </p:nvSpPr>
        <p:spPr>
          <a:xfrm>
            <a:off x="838200" y="1295400"/>
            <a:ext cx="10515600" cy="5029200"/>
          </a:xfrm>
        </p:spPr>
        <p:txBody>
          <a:bodyPr/>
          <a:lstStyle/>
          <a:p>
            <a:r>
              <a:rPr lang="en-US" altLang="en-US" dirty="0"/>
              <a:t>Wyndham is a worldwide hotel corporation.</a:t>
            </a:r>
          </a:p>
          <a:p>
            <a:r>
              <a:rPr lang="en-US" altLang="en-US" dirty="0"/>
              <a:t>2008 - 2009 hackers accessed its computer systems. </a:t>
            </a:r>
          </a:p>
          <a:p>
            <a:r>
              <a:rPr lang="en-US" altLang="en-US" dirty="0"/>
              <a:t>Personal and financial information of  hundreds of thousands of consumers stolen resulting in $10.6 million dollars in fraudulent charges.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3B0D8-1AD5-6F6A-E37D-6524EFFC8C78}"/>
              </a:ext>
            </a:extLst>
          </p:cNvPr>
          <p:cNvSpPr>
            <a:spLocks noGrp="1"/>
          </p:cNvSpPr>
          <p:nvPr>
            <p:ph type="title"/>
          </p:nvPr>
        </p:nvSpPr>
        <p:spPr/>
        <p:txBody>
          <a:bodyPr/>
          <a:lstStyle/>
          <a:p>
            <a:r>
              <a:rPr lang="en-US" dirty="0"/>
              <a:t>Three Questions: Answers</a:t>
            </a:r>
          </a:p>
        </p:txBody>
      </p:sp>
      <p:sp>
        <p:nvSpPr>
          <p:cNvPr id="3" name="Content Placeholder 2">
            <a:extLst>
              <a:ext uri="{FF2B5EF4-FFF2-40B4-BE49-F238E27FC236}">
                <a16:creationId xmlns:a16="http://schemas.microsoft.com/office/drawing/2014/main" id="{8D5119C5-F472-4442-F557-44A0BE1AE83D}"/>
              </a:ext>
            </a:extLst>
          </p:cNvPr>
          <p:cNvSpPr>
            <a:spLocks noGrp="1"/>
          </p:cNvSpPr>
          <p:nvPr>
            <p:ph idx="1"/>
          </p:nvPr>
        </p:nvSpPr>
        <p:spPr>
          <a:xfrm>
            <a:off x="533400" y="1163719"/>
            <a:ext cx="11363154" cy="4530562"/>
          </a:xfrm>
        </p:spPr>
        <p:txBody>
          <a:bodyPr/>
          <a:lstStyle/>
          <a:p>
            <a:r>
              <a:rPr lang="en-US" dirty="0"/>
              <a:t>Why is cybersecurity so poor?</a:t>
            </a:r>
          </a:p>
          <a:p>
            <a:pPr lvl="1"/>
            <a:r>
              <a:rPr lang="en-US" b="1" dirty="0"/>
              <a:t>No answer, just an example</a:t>
            </a:r>
            <a:r>
              <a:rPr lang="en-US" dirty="0"/>
              <a:t>.</a:t>
            </a:r>
          </a:p>
          <a:p>
            <a:r>
              <a:rPr lang="en-US" dirty="0"/>
              <a:t>Who has legal authority over cybersecurity?</a:t>
            </a:r>
          </a:p>
          <a:p>
            <a:pPr lvl="1"/>
            <a:r>
              <a:rPr lang="en-US" b="1" dirty="0"/>
              <a:t>In </a:t>
            </a:r>
            <a:r>
              <a:rPr lang="en-US" b="1" i="1" dirty="0"/>
              <a:t>Wyndham</a:t>
            </a:r>
            <a:r>
              <a:rPr lang="en-US" b="1" dirty="0"/>
              <a:t> and </a:t>
            </a:r>
            <a:r>
              <a:rPr lang="en-US" b="1" i="1" dirty="0" err="1"/>
              <a:t>LabMD</a:t>
            </a:r>
            <a:r>
              <a:rPr lang="en-US" b="1" dirty="0"/>
              <a:t>, it is the FTC</a:t>
            </a:r>
            <a:r>
              <a:rPr lang="en-US" dirty="0"/>
              <a:t>.</a:t>
            </a:r>
          </a:p>
          <a:p>
            <a:r>
              <a:rPr lang="en-US" dirty="0"/>
              <a:t>When is cybersecurity adequate?</a:t>
            </a:r>
          </a:p>
          <a:p>
            <a:pPr lvl="2"/>
            <a:r>
              <a:rPr lang="en-US" sz="2800" b="1" dirty="0"/>
              <a:t>A partial answer at best</a:t>
            </a:r>
            <a:r>
              <a:rPr lang="en-US" sz="2800" dirty="0"/>
              <a:t>.</a:t>
            </a:r>
          </a:p>
          <a:p>
            <a:pPr lvl="1"/>
            <a:r>
              <a:rPr lang="en-US" dirty="0"/>
              <a:t>Provides an incentive to implement adequate cybersecurity?</a:t>
            </a:r>
          </a:p>
          <a:p>
            <a:pPr lvl="2"/>
            <a:r>
              <a:rPr lang="en-US" sz="2800" b="1" dirty="0"/>
              <a:t>A limited incentive at best.</a:t>
            </a:r>
          </a:p>
          <a:p>
            <a:pPr lvl="1"/>
            <a:r>
              <a:rPr lang="en-US" dirty="0"/>
              <a:t>Individuals have the right to sue for compensation?</a:t>
            </a:r>
          </a:p>
          <a:p>
            <a:pPr lvl="2"/>
            <a:r>
              <a:rPr lang="en-US" sz="2400" b="1" dirty="0"/>
              <a:t>FTC regulation does not provide for individual compensation. </a:t>
            </a:r>
          </a:p>
          <a:p>
            <a:pPr lvl="1"/>
            <a:endParaRPr lang="en-US" dirty="0"/>
          </a:p>
          <a:p>
            <a:pPr lvl="1"/>
            <a:endParaRPr lang="en-US" dirty="0"/>
          </a:p>
        </p:txBody>
      </p:sp>
    </p:spTree>
    <p:extLst>
      <p:ext uri="{BB962C8B-B14F-4D97-AF65-F5344CB8AC3E}">
        <p14:creationId xmlns:p14="http://schemas.microsoft.com/office/powerpoint/2010/main" val="3311049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5EE14-DE79-FC95-6B88-9080A41D7D53}"/>
              </a:ext>
            </a:extLst>
          </p:cNvPr>
          <p:cNvSpPr>
            <a:spLocks noGrp="1"/>
          </p:cNvSpPr>
          <p:nvPr>
            <p:ph type="title"/>
          </p:nvPr>
        </p:nvSpPr>
        <p:spPr/>
        <p:txBody>
          <a:bodyPr/>
          <a:lstStyle/>
          <a:p>
            <a:r>
              <a:rPr lang="en-US" dirty="0"/>
              <a:t>So . . . </a:t>
            </a:r>
          </a:p>
        </p:txBody>
      </p:sp>
      <p:sp>
        <p:nvSpPr>
          <p:cNvPr id="3" name="Content Placeholder 2">
            <a:extLst>
              <a:ext uri="{FF2B5EF4-FFF2-40B4-BE49-F238E27FC236}">
                <a16:creationId xmlns:a16="http://schemas.microsoft.com/office/drawing/2014/main" id="{1B35F132-A207-5CF5-05F8-1CF470990395}"/>
              </a:ext>
            </a:extLst>
          </p:cNvPr>
          <p:cNvSpPr>
            <a:spLocks noGrp="1"/>
          </p:cNvSpPr>
          <p:nvPr>
            <p:ph idx="1"/>
          </p:nvPr>
        </p:nvSpPr>
        <p:spPr/>
        <p:txBody>
          <a:bodyPr/>
          <a:lstStyle/>
          <a:p>
            <a:r>
              <a:rPr lang="en-US" sz="3200" dirty="0"/>
              <a:t>Liability if (</a:t>
            </a:r>
            <a:r>
              <a:rPr lang="en-US" sz="3200" b="0" i="0" dirty="0">
                <a:solidFill>
                  <a:srgbClr val="222222"/>
                </a:solidFill>
                <a:effectLst/>
              </a:rPr>
              <a:t>1) security was inadequate; (2) there was a data breach, (3) resulting in unauthorized access to sensitive information?</a:t>
            </a:r>
          </a:p>
          <a:p>
            <a:r>
              <a:rPr lang="en-US" sz="3200">
                <a:solidFill>
                  <a:srgbClr val="222222"/>
                </a:solidFill>
              </a:rPr>
              <a:t>No.</a:t>
            </a:r>
            <a:r>
              <a:rPr lang="en-US" sz="3200" b="0" i="0">
                <a:solidFill>
                  <a:srgbClr val="222222"/>
                </a:solidFill>
                <a:effectLst/>
              </a:rPr>
              <a:t> </a:t>
            </a:r>
          </a:p>
          <a:p>
            <a:endParaRPr lang="en-US" dirty="0"/>
          </a:p>
        </p:txBody>
      </p:sp>
    </p:spTree>
    <p:extLst>
      <p:ext uri="{BB962C8B-B14F-4D97-AF65-F5344CB8AC3E}">
        <p14:creationId xmlns:p14="http://schemas.microsoft.com/office/powerpoint/2010/main" val="117757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8A0BC-DE02-E1C8-5CD1-E263E740B27A}"/>
              </a:ext>
            </a:extLst>
          </p:cNvPr>
          <p:cNvSpPr>
            <a:spLocks noGrp="1"/>
          </p:cNvSpPr>
          <p:nvPr>
            <p:ph type="title"/>
          </p:nvPr>
        </p:nvSpPr>
        <p:spPr/>
        <p:txBody>
          <a:bodyPr/>
          <a:lstStyle/>
          <a:p>
            <a:r>
              <a:rPr lang="en-US" dirty="0"/>
              <a:t>Wyndham’s Very Poor Security</a:t>
            </a:r>
          </a:p>
        </p:txBody>
      </p:sp>
      <p:sp>
        <p:nvSpPr>
          <p:cNvPr id="3" name="Content Placeholder 2">
            <a:extLst>
              <a:ext uri="{FF2B5EF4-FFF2-40B4-BE49-F238E27FC236}">
                <a16:creationId xmlns:a16="http://schemas.microsoft.com/office/drawing/2014/main" id="{508D7053-145B-A4F8-6C2D-F852131679C7}"/>
              </a:ext>
            </a:extLst>
          </p:cNvPr>
          <p:cNvSpPr>
            <a:spLocks noGrp="1"/>
          </p:cNvSpPr>
          <p:nvPr>
            <p:ph idx="1"/>
          </p:nvPr>
        </p:nvSpPr>
        <p:spPr/>
        <p:txBody>
          <a:bodyPr/>
          <a:lstStyle/>
          <a:p>
            <a:r>
              <a:rPr lang="en-US" dirty="0"/>
              <a:t>1. Stored payment card information in unencrypted text.</a:t>
            </a:r>
          </a:p>
          <a:p>
            <a:r>
              <a:rPr lang="en-US" dirty="0"/>
              <a:t>2. Use of easily guessed passwords.</a:t>
            </a:r>
          </a:p>
          <a:p>
            <a:r>
              <a:rPr lang="en-US" dirty="0"/>
              <a:t>3. Lack of firewalls.</a:t>
            </a:r>
          </a:p>
          <a:p>
            <a:r>
              <a:rPr lang="en-US" dirty="0"/>
              <a:t>4. Poor management for security within the extended Wyndham family, including numerous affiliated hotels.</a:t>
            </a:r>
          </a:p>
          <a:p>
            <a:r>
              <a:rPr lang="en-US" dirty="0"/>
              <a:t>5. Poor network management for security with respect to vendors and other third parties: third parties were in no way restricted from trying to log in.</a:t>
            </a:r>
          </a:p>
        </p:txBody>
      </p:sp>
    </p:spTree>
    <p:extLst>
      <p:ext uri="{BB962C8B-B14F-4D97-AF65-F5344CB8AC3E}">
        <p14:creationId xmlns:p14="http://schemas.microsoft.com/office/powerpoint/2010/main" val="3950972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278B4-22E2-953A-FF7F-D8BA15C47E39}"/>
              </a:ext>
            </a:extLst>
          </p:cNvPr>
          <p:cNvSpPr>
            <a:spLocks noGrp="1"/>
          </p:cNvSpPr>
          <p:nvPr>
            <p:ph type="title"/>
          </p:nvPr>
        </p:nvSpPr>
        <p:spPr/>
        <p:txBody>
          <a:bodyPr/>
          <a:lstStyle/>
          <a:p>
            <a:r>
              <a:rPr lang="en-US" dirty="0"/>
              <a:t>Wyndham’s Very Poor Security</a:t>
            </a:r>
          </a:p>
        </p:txBody>
      </p:sp>
      <p:sp>
        <p:nvSpPr>
          <p:cNvPr id="3" name="Content Placeholder 2">
            <a:extLst>
              <a:ext uri="{FF2B5EF4-FFF2-40B4-BE49-F238E27FC236}">
                <a16:creationId xmlns:a16="http://schemas.microsoft.com/office/drawing/2014/main" id="{2802719F-1FDF-8416-E188-D7019F2F4D90}"/>
              </a:ext>
            </a:extLst>
          </p:cNvPr>
          <p:cNvSpPr>
            <a:spLocks noGrp="1"/>
          </p:cNvSpPr>
          <p:nvPr>
            <p:ph idx="1"/>
          </p:nvPr>
        </p:nvSpPr>
        <p:spPr/>
        <p:txBody>
          <a:bodyPr/>
          <a:lstStyle/>
          <a:p>
            <a:r>
              <a:rPr lang="en-US" dirty="0"/>
              <a:t>6. Failure to monitor its network, that is, poor or no intrusion detection.</a:t>
            </a:r>
          </a:p>
          <a:p>
            <a:r>
              <a:rPr lang="en-US" dirty="0"/>
              <a:t>7. Poor or no incident response.</a:t>
            </a:r>
          </a:p>
          <a:p>
            <a:r>
              <a:rPr lang="en-US" dirty="0"/>
              <a:t>All of these security failures are serious failures, and some of them are extraordinarily bad failures.</a:t>
            </a:r>
          </a:p>
        </p:txBody>
      </p:sp>
    </p:spTree>
    <p:extLst>
      <p:ext uri="{BB962C8B-B14F-4D97-AF65-F5344CB8AC3E}">
        <p14:creationId xmlns:p14="http://schemas.microsoft.com/office/powerpoint/2010/main" val="1359420107"/>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1110</TotalTime>
  <Words>2178</Words>
  <Application>Microsoft Office PowerPoint</Application>
  <PresentationFormat>Widescreen</PresentationFormat>
  <Paragraphs>150</Paragraphs>
  <Slides>32</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ＭＳ Ｐゴシック</vt:lpstr>
      <vt:lpstr>Arial</vt:lpstr>
      <vt:lpstr>Garamond</vt:lpstr>
      <vt:lpstr>Verdana</vt:lpstr>
      <vt:lpstr>Wingdings</vt:lpstr>
      <vt:lpstr>Edge</vt:lpstr>
      <vt:lpstr>Wyndham and LabMD    Richard Warner </vt:lpstr>
      <vt:lpstr>15 US Code Section 45(a)</vt:lpstr>
      <vt:lpstr>What Counts as Unfair?</vt:lpstr>
      <vt:lpstr>PowerPoint Presentation</vt:lpstr>
      <vt:lpstr>FTC v. Wyndham (2015)</vt:lpstr>
      <vt:lpstr>Three Questions: Answers</vt:lpstr>
      <vt:lpstr>So . . . </vt:lpstr>
      <vt:lpstr>Wyndham’s Very Poor Security</vt:lpstr>
      <vt:lpstr>Wyndham’s Very Poor Security</vt:lpstr>
      <vt:lpstr>Authority to Regulate</vt:lpstr>
      <vt:lpstr>What Is Unfair?</vt:lpstr>
      <vt:lpstr>These Requirements Fulfilled</vt:lpstr>
      <vt:lpstr>What does Wyndham tell you about what unfairness means?</vt:lpstr>
      <vt:lpstr>How much guidance about what counts as fair and unfair does this provide?</vt:lpstr>
      <vt:lpstr>Fair Notice?</vt:lpstr>
      <vt:lpstr>Did Wyndham have fair notice of what fairness requires?</vt:lpstr>
      <vt:lpstr>The Court on Fair Notice</vt:lpstr>
      <vt:lpstr>Lack of Information</vt:lpstr>
      <vt:lpstr>The Notice from 45(n) </vt:lpstr>
      <vt:lpstr>Factors To Consider</vt:lpstr>
      <vt:lpstr>The FTC 2007 Guidebook</vt:lpstr>
      <vt:lpstr>FTC Claims In the Trial Court</vt:lpstr>
      <vt:lpstr>Problems With Industry Standards </vt:lpstr>
      <vt:lpstr>LabMD v. FTC</vt:lpstr>
      <vt:lpstr>LabMD v. FTC</vt:lpstr>
      <vt:lpstr>Background</vt:lpstr>
      <vt:lpstr>Background</vt:lpstr>
      <vt:lpstr>What The Court Holds</vt:lpstr>
      <vt:lpstr>Even Granting § 57a(1)(B) Applies</vt:lpstr>
      <vt:lpstr>The Specificity Requirement</vt:lpstr>
      <vt:lpstr>To Settle The Dispute</vt:lpstr>
      <vt:lpstr>Does the LabMD specificity requirement unduly limit the FTC’s power to regulate online security? </vt:lpstr>
    </vt:vector>
  </TitlesOfParts>
  <Company>Chicago-Kent College of Law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Jacobsen</dc:title>
  <dc:creator>Richard</dc:creator>
  <cp:lastModifiedBy>richard warner richardwarner</cp:lastModifiedBy>
  <cp:revision>257</cp:revision>
  <dcterms:created xsi:type="dcterms:W3CDTF">2008-11-11T14:54:20Z</dcterms:created>
  <dcterms:modified xsi:type="dcterms:W3CDTF">2025-02-17T15:43:39Z</dcterms:modified>
</cp:coreProperties>
</file>